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6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notesSlides/notesSlide7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32.xml" ContentType="application/inkml+xml"/>
  <Override PartName="/ppt/ink/ink33.xml" ContentType="application/inkml+xml"/>
  <Override PartName="/ppt/ink/ink34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5"/>
  </p:notesMasterIdLst>
  <p:sldIdLst>
    <p:sldId id="256" r:id="rId2"/>
    <p:sldId id="400" r:id="rId3"/>
    <p:sldId id="401" r:id="rId4"/>
    <p:sldId id="402" r:id="rId5"/>
    <p:sldId id="258" r:id="rId6"/>
    <p:sldId id="365" r:id="rId7"/>
    <p:sldId id="366" r:id="rId8"/>
    <p:sldId id="368" r:id="rId9"/>
    <p:sldId id="257" r:id="rId10"/>
    <p:sldId id="428" r:id="rId11"/>
    <p:sldId id="403" r:id="rId12"/>
    <p:sldId id="399" r:id="rId13"/>
    <p:sldId id="404" r:id="rId14"/>
    <p:sldId id="423" r:id="rId15"/>
    <p:sldId id="417" r:id="rId16"/>
    <p:sldId id="425" r:id="rId17"/>
    <p:sldId id="426" r:id="rId18"/>
    <p:sldId id="427" r:id="rId19"/>
    <p:sldId id="429" r:id="rId20"/>
    <p:sldId id="262" r:id="rId21"/>
    <p:sldId id="352" r:id="rId22"/>
    <p:sldId id="359" r:id="rId23"/>
    <p:sldId id="350" r:id="rId24"/>
    <p:sldId id="351" r:id="rId25"/>
    <p:sldId id="430" r:id="rId26"/>
    <p:sldId id="362" r:id="rId27"/>
    <p:sldId id="364" r:id="rId28"/>
    <p:sldId id="360" r:id="rId29"/>
    <p:sldId id="361" r:id="rId30"/>
    <p:sldId id="335" r:id="rId31"/>
    <p:sldId id="337" r:id="rId32"/>
    <p:sldId id="336" r:id="rId33"/>
    <p:sldId id="338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31D5DA-3418-43A2-AF2C-6C68D9406BD5}" v="3" dt="2023-07-04T06:33:50.5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36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05:29:15.03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718 223 24575,'0'0'0,"-10"5"0,-19 7 0,-10 5 0,-10 4 0,6 4 0,8 2 0,29-22 0,2-1 0,-1 2 0,-5 7 0,6-8 0,1-1 0,1 1 0,0-1 0,-3 7 0,-3 17 0,4 1 0,4-1 0,2 0 0,0 0 0,-1 0 0,1 0 0,-1-1 0,0 6 0,-1 1 0,6 4 0,0 0 0,-1-1 0,6 3 0,3 3 0,0-1 0,3 2 0,-3-2 0,3-3 0,1-4 0,4 8 0,2-2 0,2-7 0,1-3 0,0 3 0,1 4 0,-5-1 0,0 0 0,-1-4 0,1 0 0,2-3 0,0 4 0,7 6 0,1-7 0,6-2 0,-2-6 0,17-2 0,-2-8 0,3-3 0,17 0 0,6 8 0,12 3 0,8 4 0,-5-4 0,9 1 0,-8-6 0,-2-5 0,6 1 0,-6 2 0,-4 3 0,-12-3 0,-15-2 0,-12-5 0,-9-4 0,-8-2 0,-4-1 0,-3-2 0,1-1 0,-1 0 0,0 0 0,1 1 0,1 0 0,0-1 0,0 1 0,1 0 0,5 0 0,1 0 0,-1 0 0,-1 0 0,5-5 0,-1-7 0,4-4 0,4-5 0,3-5 0,-1-1 0,-4 0 0,-4-8 0,-4 1 0,-8 0 0,-9 1 0,-5 1 0,-7-3 0,-3 0 0,-2 1 0,-1 2 0,-1 1 0,1 2 0,0 0 0,0 2 0,0-6 0,1 0 0,0 0 0,6 0 0,0 3 0,0 0 0,-2 1 0,0 1 0,-2 1 0,-1-1 0,0 1 0,-1-1 0,0 1 0,-1-1 0,1 1 0,0 0 0,0-1 0,-1 0 0,1 0 0,0 1 0,0 0 0,0-1 0,0 0 0,0 0 0,0 1 0,0-6 0,0 0 0,-5 5 0,-6-4 0,6 26 0,1 0 0,0-1 0,-6-5 0,-23-19 0,-9 1 0,-7 1 0,-9-6 0,2 8 0,-12-1 0,1 1 0,0 1 0,2-1 0,-7 1 0,6 4 0,-3 1 0,-2-1 0,-3-1 0,2-1 0,4 4 0,-2 5 0,-13-1 0,7 4 0,4 3 0,-6-1 0,10 1 0,3 2 0,10 3 0,10 1 0,6 1 0,0 2 0,-6 0 0,-15 0 0,-11 1 0,-7-1 0,-15 1 0,-4-1 0,1 0 0,0 0 0,5 0 0,8 0 0,13 0 0,8 0 0,5 0 0,10 0 0,1 0 0,5 0 0,4 0 0,-7 0 0,-3 5 0,2 0 0,-8 6 0,2 0 0,6-2 0,4 3 0,11 4 0,27-14 0,0 0 0,1 0 0,-1 1 0,1-1 0,-6 6 0,-4 9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05:36:14.5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1 24575,'0'59'0,"-2"5"0,15 118 0,4 15 0,-16 1 0,-2-95 0,2-87 0,0 1 0,2-1 0,5 19 0,-3-14 0,3 25 0,-6-15-1365,-1-3-5461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05:36:15.9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24575,'0'0'-8191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05:36:24.0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0 24575,'-1'68'0,"3"79"0,1-117 0,2-2 0,13 43 0,-10-41 0,0 0 0,2 33 0,-8 120 86,-2-114-1537,0-45-5375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05:36:27.6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24575,'5'0'0,"6"0"0,1 5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05:36:30.9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24575,'0'14'0,"-1"32"0,3 0 0,8 51 0,-8-87 0,1 11 0,1 0 0,1 0 0,1-1 0,0 1 0,13 24 0,-9-23 0,0 1 0,-2-1 0,-1 1 0,0 1 0,6 45 0,12 54 0,-13-69 252,-6-28-791,-1-1 0,2 32 0,-6-34-6287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05:36:35.7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 24575,'56'-1'0,"-26"-1"0,0 2 0,58 8 0,-83-8 0,-2 2 0,2-1 0,-1 0 0,0 1 0,0-1 0,0 1 0,0 0 0,0 0 0,0 0 0,-1 1 0,6 3 0,-7-3 0,0 0 0,0 0 0,1 0 0,-1 0 0,-1 0 0,1 0 0,-1 1 0,1-1 0,-1 1 0,0 0 0,1-1 0,-2 0 0,0 1 0,1 4 0,2 29 0,-6 73 0,0-37 0,3-71 0,0 6 0,-1-1 0,-2 15 0,3-19 0,0-1 0,-2 1 0,1 0 0,1-1 0,-2 0 0,1 0 0,0 1 0,-1-1 0,1 0 0,-1 0 0,-4 4 0,-3 3 0,1 0 0,0 0 0,0 0 0,1 2 0,-1-1 0,-4 13 0,-15 23 0,-9 20 0,32-57 0,0 0 0,0 0 0,2 1 0,-1 0 0,-1 16 0,1 69 0,0 13 0,-37 183 0,8-69 0,29-192 245,3-20-647,-1 0-1,-1 0 0,-3 16 1,-1-10-6424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05:36:38.3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24575,'0'526'0,"2"-492"0,1 0 0,13 53 0,-2-33 0,-8-37 0,-2 1 0,0 0 0,2 27 0,19 137 0,-24-175 0,10 44 0,-5-29 0,4 37 0,-9-34 220,0-13-748,-1 0-1,6 22 1,0-15-6298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05:36:40.9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195 135 24575,'0'0'0,"0"1"0,-1 0 0,1 0 0,0 0 0,0 0 0,-1 0 0,0-1 0,1 2 0,-1-1 0,1-1 0,-1 1 0,0 0 0,0 0 0,1-1 0,-1 0 0,0 1 0,0 0 0,1-1 0,-1 1 0,0-1 0,0 0 0,0 1 0,0-1 0,0 1 0,1-1 0,-3 1 0,-30 4 0,30-4 0,-3-1 0,0 0 0,0 0 0,0 0 0,0 0 0,0-1 0,0 0 0,0 0 0,0-1 0,0 1 0,0-2 0,0 1 0,0-1 0,1 1 0,-7-6 0,8 6 0,1-1 0,0 1 0,0-1 0,0-1 0,0 1 0,0 0 0,0-1 0,0 1 0,1-1 0,0 0 0,0 0 0,0 1 0,1-2 0,-1 1 0,1 0 0,-1-1 0,1 2 0,1-2 0,-1 1 0,1-8 0,-1 11 0,1-1 0,1-1 0,-1 1 0,0 1 0,1-2 0,-1 1 0,0 1 0,1-2 0,0 1 0,0 1 0,-1-2 0,1 2 0,0-1 0,0 0 0,0 1 0,1-1 0,-1 1 0,1-2 0,-1 3 0,1-2 0,-1 1 0,1-1 0,-1 1 0,1 0 0,0 0 0,-1 0 0,2 0 0,-2 0 0,1 0 0,1 1 0,1-1 0,-2 0 0,1 1 0,0 0 0,-1 0 0,0 0 0,0 0 0,1 0 0,0 1 0,-1-1 0,0 1 0,0-1 0,1 1 0,0 0 0,-1 0 0,0 0 0,0 0 0,0 0 0,0 1 0,0-1 0,0 1 0,0-1 0,0 1 0,-1-1 0,1 2 0,0-2 0,-1 1 0,2 4 0,0 0-151,0 0-1,0 1 0,-1 0 0,-1 0 1,1 0-1,-1 0 0,0 0 1,0 11-1,0 6-6674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05:36:19.2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24575,'2'1'0,"0"0"0,0-1 0,0 1 0,0 0 0,-1 0 0,1-1 0,-1 2 0,2-1 0,-2 0 0,1 1 0,-1-2 0,0 2 0,3 2 0,8 7 0,21 5 0,-29-15 0,0 1 0,0-1 0,-1 1 0,1-1 0,0 1 0,0 1 0,-1-1 0,0 0 0,1 1 0,-1 0 0,0-1 0,0 1 0,-1 1 0,1-1 0,0 1 0,3 4 0,-4 0 0,0-2 0,0 2 0,1-1 0,-2 0 0,0 1 0,0 10 0,-1 47 0,-1-40 0,0 6 0,0 1 0,-3 0 0,-1-1 0,-1 0 0,-18 56 0,12-50 0,-12 24 0,15-37 0,1 0 0,1 0 0,1 0 0,-3 39 0,-3-15-1365,6-30-5461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05:36:20.6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05:29:18.37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1802.65918"/>
      <inkml:brushProperty name="anchorY" value="999.86157"/>
      <inkml:brushProperty name="scaleFactor" value="0.5"/>
    </inkml:brush>
  </inkml:definitions>
  <inkml:trace contextRef="#ctx0" brushRef="#br0">3308 0 24575,'0'0'0,"4"0"0,8 11 0,0 12 0,-1 11 0,2 8 0,4 3 0,-2-3 0,-3 3 0,-4-3 0,-3-3 0,4 12 0,-2-3 0,-1-1 0,3 1 0,0-5 0,-2-4 0,-2-3 0,-2-5 0,-1-2 0,-6 0 0,-7-2 0,7-22 0,1 0 0,-1-1 0,-8 9 0,7-10 0,0 1 0,-1 0 0,-11 6 0,7-6 0,1-1 0,-19 6 0,-38 0 0,-4-3 0,-7-3 0,-4-3 0,-2 0 0,-1-1 0,5-1 0,-5 2 0,11-1 0,-6 0 0,6 1 0,-2 0 0,4 0 0,-1 0 0,-2 0 0,-14 0 0,-2 0 0,-7 0 0,6 0 0,-4-5 0,8 0 0,14-1 0,-3 1 0,6 2 0,9 1 0,-6 1 0,1 0 0,3 1 0,-3 0 0,0 1 0,9-1 0,1 0 0,9 0 0,6 1 0,5-1 0,-2 0 0,-2 0 0,-4 0 0,-4 0 0,-3 0 0,-8-6 0,-12-5 0,3-1 0,7 1 0,10 4 0,7 1 0,8 2 0,-1 2 0,3 8 0,31-5 0,-1 0 0,0 0 0,0 2 0,-7 2 0,8-2 0,1-2 0,0 2 0,0-2 0,0 1 0,0 1 0,0-1 0,1 1 0,-3 2 0,2 0 0,0-1 0,-1 1 0,2 0 0,-3 9 0,-3 23 0,-1 1 0,-4-7 0,10-27 0,0-1 0,0 0 0,0 1 0,-6 5 0,6-7 0,0 1 0,0-1 0,-1-1 0,0 2 0,1-2 0,-4 3 0,-12 5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05:36:45.3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57 45 24575,'0'5'0,"-4"1"0,-3 5 0,-4-1 0,1 5 0,0-7 0,3-8 0,4-10 0,0-7 0,2-6 0,0-3 0,2 2-8191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05:36:50.7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1 134 24575,'0'-5'0,"5"-1"0,1-6 0,-1-3 0,0-6 0,-2-2 0,-1-3 0,-1 8 0,0 11 0,3 7 0,2 9 0,5 2 0,0-5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05:36:59.83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1 56 24575,'0'0'0,"5"0"0,7 0 0,10 0 0,11 0 0,3 0 0,13 0 0,-2 0 0,4 0 0,2 0 0,6 0 0,2 0 0,-6 0 0,-1 0 0,-1 0 0,6-5 0,-1-1 0,2 0 0,-6 2 0,-2 0 0,5 2 0,-5 1 0,0 0 0,-5 1 0,-6 0 0,-4 0 0,6 1 0,-2-1 0,4 0 0,-3 0 0,2 0 0,-2 0 0,7 0 0,-3 0 0,-8-5 0,1-1 0,1 1 0,-1 1 0,8 0 0,-2 2 0,-2 1 0,-4 1 0,-4-1 0,2 2 0,9-1 0,10 0 0,16 1 0,12-1 0,1 0 0,-4 0 0,-11 0 0,-13 0 0,-11 0 0,-2 0 0,-7 0 0,-4 0 0,-2 0 0,-2 0 0,-8 5 0,6 6 0,16 0 0,8 5 0,0-2 0,-3-3 0,-4-3 0,-7-3 0,-3-2 0,-3-2 0,-9-1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05:37:01.989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4970.93701"/>
      <inkml:brushProperty name="anchorY" value="-887.94165"/>
      <inkml:brushProperty name="scaleFactor" value="0.5"/>
    </inkml:brush>
  </inkml:definitions>
  <inkml:trace contextRef="#ctx0" brushRef="#br0">472 0 24575,'0'0'0,"5"0"0,13 5 0,-2 7 0,6-1 0,1-1 0,-3 4 0,2-3 0,-5 3 0,6-2 0,-4 3 0,2-2 0,13 2 0,23 20 0,14 3 0,4 2 0,-6 0 0,-8-8 0,-17-4 0,-8-2 0,-13-2 0,-20-20 0,-1 0 0,0 0 0,1-1 0,1 8 0,4 14 0,-6 1 0,-8 1 0,1-26 0,3 2 0,0 0 0,0-1 0,-1 0 0,1 0 0,0 0 0,-1-1 0,1 2 0,-4 0 0,-10 0 0,4 1 0,-1 0 0,-15 1 0,-64 11 0,-16 1 0,-3-3 0,-3 3 0,5-4 0,12-2 0,12 1 0,12-2 0,13-3 0,12-2 0,10-2 0,6-1 0,9 4 0,3 0 0,1 4 0,-2 0 0,4-2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05:37:05.04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495.97339"/>
      <inkml:brushProperty name="anchorY" value="-980.46234"/>
      <inkml:brushProperty name="scaleFactor" value="0.5"/>
    </inkml:brush>
  </inkml:definitions>
  <inkml:trace contextRef="#ctx0" brushRef="#br0">1 186 24575,'0'0'0,"5"0"0,7 0 0,11 0 0,9 0 0,21-5 0,7-1 0,21-5 0,12 1 0,15-10 0,12 1 0,5-2-783,-7 4 1007,-1 3-336,-21 4 112,-18 5 0,-18 3 0,-15 0 0,-5 3 0,0 0 0,2 0 0,-2-1 783,-3 1-1007,4-1 336,-3 1-112,2-1 0,5 0 0,-3 0 0,-2 0 0,-4 0 0,-3 0 0,-2 0 0,15 5 0,-2 6 0,0 0 0,-3-1 0,-4-1 0,-3-4 0,-3-1 0,-3-3 0,0 0 0,10-2 0,0 1 0,1-1 0,-3 1 0,-3 0 0,5 0 0,-3 0 0,0 0 0,-3-1 0,-1 1 0,-2 0 0,-1 1 0,11-7 0,16-6 0,12-4 0,-3-1 0,2 4 0,-9 3 0,-9-3 0,-7 4 0,-12 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05:37:07.338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8319.03613"/>
      <inkml:brushProperty name="anchorY" value="-1579.28894"/>
      <inkml:brushProperty name="scaleFactor" value="0.5"/>
    </inkml:brush>
  </inkml:definitions>
  <inkml:trace contextRef="#ctx0" brushRef="#br0">191 1 24575,'0'0'0,"4"0"0,3 5 0,9 1 0,0 6 0,4-2 0,9 5 0,12-3 0,2-1 0,12 1 0,8 4 0,12 3 0,-3-2 0,-3 3 0,-15 1 0,-9-4 0,-9 2 0,-6 2 0,-3-4 0,-7 1 0,-6 2 0,-6 3 0,-8-23 0,0 3 0,0-2 0,0 1 0,0 0 0,0 0 0,0 0 0,0-1 0,-1 4 0,0-2 0,0 0 0,1-1 0,-2 0 0,1 0 0,0 1 0,-3 2 0,-12 17 0,-12 0 0,11-14 0,-20 8 0,-25 16 0,-6 0 0,-5 1 0,-10 0 0,2-2 0,5-1 0,10 0 0,12-3 0,9-4 0,9-1 0,6-7 0,2-3 0,2 0 0,1-2 0,-1-2 0,0-4 0,5-1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05:37:09.267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7218.43359"/>
      <inkml:brushProperty name="anchorY" value="-1764.3562"/>
      <inkml:brushProperty name="scaleFactor" value="0.5"/>
    </inkml:brush>
  </inkml:definitions>
  <inkml:trace contextRef="#ctx0" brushRef="#br0">0 0 24575,'0'0'0,"5"0"0,7 0 0,10 0 0,16 0 0,15 0 0,23 0 0,10 0 0,17 0 0,17 0 0,7 0-953,6 0 1226,9 0-409,19 0 136,-10 0 0,5 11 0,0 1-1703,-2 0 2190,-10-3-730,-9-2 243,-9-2-921,4-3 1184,1-1-394,-3-1 131,1 5 0,-14 0 0,-4 0 0,-21-1 0,-18-1 0,-22 5 0,-14-2 843,-8 0-1084,-5-1 2058,4-1-2302,0-3 1763,3 1-1574,-2-2 444,-5 0-148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05:37:11.01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2436.39844"/>
      <inkml:brushProperty name="anchorY" value="-2760.88452"/>
      <inkml:brushProperty name="scaleFactor" value="0.5"/>
    </inkml:brush>
  </inkml:definitions>
  <inkml:trace contextRef="#ctx0" brushRef="#br0">0 1 24575,'0'0'0,"0"9"0,0 10 0,0 3 0,0 5 0,0 0 0,0 3 0,5-6 0,-2-18 0,0-1 0,0 0 0,5 8 0,-1-7 0,-1 0 0,0-1 0,9 7 0,45 29 0,21 10 0,36 18 0,18 2-1575,5-4 2025,-12-8-675,-6-10 225,-17-8-443,-17-7 570,-12-4-191,-16-9 64,-19 0 0,-36-18 0,-1 0 0,0 0 0,0-1 0,5 7 0,-14-4 86,5-3 0,-1 0 0,1 0-1,0 0 1,-1 1 0,0-2 0,0 1-1,1 1 1,-2-2 0,1 1 0,0 0-1,0-1 1,0 2 0,-1-2 0,1 1-1,-1-1 1,-2 2 0,-2 5-196,-3 0-1,0 0 1,-12 8 0,0-3 457,-30 15 1,-34 13-484,4-5 204,4-2-68,6-2 0,7-3 0,9-1 0,-2 10 0,1 1 0,7-1 0,5-1 0,5-9 0,6-7 0,3-3 0,7 0 0,7 2 0,1-4 0,4-3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05:37:24.99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 24575,'0'0'-8191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05:37:27.84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 24575,'623'0'0,"-575"2"0,53 9 0,13 1 0,359-7 0,-262-7 0,3290 2 0,-3476 1 0,-1 2 0,32 6 0,26 3 0,165 14 0,-137-17 0,334 16 0,-417-25 0,0 3 0,35 6 0,31 5 0,20-12 0,63 7 0,78 8 0,1-17 0,-135 0 0,167-1-1365,-256 1-5461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05:29:20.027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7058.42578"/>
      <inkml:brushProperty name="anchorY" value="553.96802"/>
      <inkml:brushProperty name="scaleFactor" value="0.5"/>
    </inkml:brush>
  </inkml:definitions>
  <inkml:trace contextRef="#ctx0" brushRef="#br0">225 1 24575,'0'0'0,"0"4"0,0 8 0,0 16 0,-6 10 0,-5 4 0,-5 6 0,9-36 0,-14 21 0,-4 9 0,-2 2 0,-1 1 0,1 3 0,0 2 0,-1-3 0,31-44 0,-4-1 0,0 1 0,1 0 0,-1 0 0,0 0 0,1 0 0,0 0 0,0 0 0,0 0 0,0 0 0,1 3 0,0-4 0,0 0 0,0 0 0,0-1 0,-1 2 0,2-2 0,-1 1 0,0-1 0,0 1 0,0 0 0,1-1 0,-1 0 0,1 1 0,-1-1 0,1 1 0,3 1 0,0 0 0,0-1 0,0 1 0,0-1 0,1 0 0,0-1 0,7 3 0,9 0 0,30 1 0,35-1 0,7-4 0,-4-1 0,-7-1 0,-14 0 0,-18 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05:37:30.73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85 24575,'2862'0'0,"-2355"-15"-414,-10 1 16,61 3-633,398-5 2847,-774 17-1806,291-3 7,-212-11-17,58-1 0,412 15-1365,-705-1-5461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05:37:32.68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1 417 24575,'152'0'0,"28"0"-546,42-3-1990,390-40-2689,-373 23 4856,16 1 394,548-11-248,-6 32-199,-279 1 299,775-52 434,-947 12 1094,114-10-327,-313 41-593,-75 5-35,0-3 0,74-15 0,-65 3-421,266-50 266,-132 36 419,2 10 0,314 9 0,-502 12-6581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05:42:55.819"/>
    </inkml:context>
    <inkml:brush xml:id="br0">
      <inkml:brushProperty name="width" value="0.05" units="cm"/>
      <inkml:brushProperty name="height" value="0.05" units="cm"/>
      <inkml:brushProperty name="color" value="#0B868D"/>
      <inkml:brushProperty name="inkEffects" value="ocean"/>
      <inkml:brushProperty name="anchorX" value="-238.26712"/>
      <inkml:brushProperty name="anchorY" value="-1487.49072"/>
      <inkml:brushProperty name="scaleFactor" value="0.5"/>
    </inkml:brush>
  </inkml:definitions>
  <inkml:trace contextRef="#ctx0" brushRef="#br0">1 1 24575,'0'0'0,"0"9"0,0 10 0,0 3 0,0 5 0,0 1 0,0 1 0,0 0 0,0 0 0,0 0 0,0-1 0,0 1 0,0-2 0,0 7 0,0-1 0,0 0 0,0-1 0,0-1 0,5-1 0,1-7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05:42:57.171"/>
    </inkml:context>
    <inkml:brush xml:id="br0">
      <inkml:brushProperty name="width" value="0.05" units="cm"/>
      <inkml:brushProperty name="height" value="0.05" units="cm"/>
      <inkml:brushProperty name="color" value="#0B868D"/>
      <inkml:brushProperty name="inkEffects" value="ocean"/>
      <inkml:brushProperty name="anchorX" value="-1100.16553"/>
      <inkml:brushProperty name="anchorY" value="-3029.23291"/>
      <inkml:brushProperty name="scaleFactor" value="0.5"/>
    </inkml:brush>
  </inkml:definitions>
  <inkml:trace contextRef="#ctx0" brushRef="#br0">0 30 24575,'0'0'0,"4"-5"0,8-2 0,6 2 0,3 0 0,9 2 0,9 1 0,0 0 0,0 2 0,-3 0 0,-1 0 0,-4 0 0,-1 1 0,-2-1 0,0 0 0,0 0 0,-1 0 0,0 0 0,-6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05:42:59.724"/>
    </inkml:context>
    <inkml:brush xml:id="br0">
      <inkml:brushProperty name="width" value="0.05" units="cm"/>
      <inkml:brushProperty name="height" value="0.05" units="cm"/>
      <inkml:brushProperty name="color" value="#0B868D"/>
      <inkml:brushProperty name="inkEffects" value="ocean"/>
      <inkml:brushProperty name="anchorX" value="-2604.57739"/>
      <inkml:brushProperty name="anchorY" value="-3838.40088"/>
      <inkml:brushProperty name="scaleFactor" value="0.5"/>
    </inkml:brush>
  </inkml:definitions>
  <inkml:trace contextRef="#ctx0" brushRef="#br0">1 26 24575,'0'0'0,"0"-5"0,5-1 0,6 0 0,7 1 0,3 2 0,4 6 0,7 2 0,2 5 0,6 1 0,10 3 0,4 5 0,15 8 0,7 3 0,5 1 0,9 1 0,7 0 0,11-1 0,-1-2 0,-4-6 0,13 5 0,5 0 0,-9-5 0,-6-5 0,8-1 0,-1 1 0,-3 2 0,-8-3 0,-4-4 0,4-4 0,1-4 0,9-2 0,-3-2 0,1-1 0,5-1 0,0 0 0,1 0 0,-7 1 0,10 5 0,-6 6 0,-12 0 0,10 11 0,5 3 0,-4-2 0,6-5 0,10-4 0,11-6 0,-1-4-770,2-2 990,5-2-330,-5-1 110,-2 0 0,-6 1 0,0-2 0,-7 2 0,-4-1 0,-4 1 0,-3 0 0,3 0 0,10 0 0,11 0 0,5 0 0,7 0 0,-6 0 0,0 0 0,-8 0 0,-2 0 0,-12 0 0,-6 0 0,1 0 0,-2 0 0,-7 0 0,4 0 0,0 0 0,6 0 0,0 0 0,10 0 0,4 0 0,-1 0 0,9 0 0,-17 0 0,0-11 0,-15-5 0,-80 8 0,37-13 0,15-11 0,-58 21 0,24-17 0,15-12 0,-6 2 0,-7 2 0,-1 3 770,0 1-990,-4 3 330,1 1-110,3 1 0,1 5 0,-3 5 0,-3 7 0,-4 5 0,1 2 0,14 3 0,3 0 0,10 1 0,1 0 0,-1 0 0,-7 0 0,-8-1 0,-9 1 0,-12-1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05:29:24.25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5687.57324"/>
      <inkml:brushProperty name="anchorY" value="-1069.89941"/>
      <inkml:brushProperty name="scaleFactor" value="0.5"/>
    </inkml:brush>
  </inkml:definitions>
  <inkml:trace contextRef="#ctx0" brushRef="#br0">216 198 24575,'0'0'0,"4"0"0,8 0 0,0 6 0,-1 5 0,-3 7 0,-3 3 0,-1 3 0,-3 3 0,-6 7 0,0 1 0,-2 4 0,-3 0 0,0-1 0,2-3 0,1-3 0,-2-2 0,1 0 0,2-3 0,1 0 0,1 1 0,3-1 0,0 0 0,1 0 0,0 1 0,1 0 0,-1-1 0,1 0 0,-1 1 0,0 0 0,0-1 0,5 1 0,1-1 0,-1 1 0,0 0 0,4 5 0,-2 0 0,0 6 0,4-1 0,3-1 0,6 3 0,2-3 0,-3-1 0,8 3 0,1-2 0,1-1 0,1-8 0,-19-22 0,-2 1 0,12 4 0,14 13 0,5 0 0,3 0 0,-2-4 0,-2-6 0,-3-3 0,2-6 0,9 8 0,-1-1 0,3 0 0,2-4 0,-3-3 0,0-1 0,1-3 0,-4 0 0,2-1 0,-5-1 0,-3 1 0,1 0 0,-2-1 0,-4 1 0,-1 0 0,-2 0 0,-3 0 0,1 0 0,-2 0 0,1 0 0,-1 0 0,0 0 0,0 0 0,6 0 0,6 0 0,-1 0 0,5 0 0,-1 0 0,-3 0 0,-3 0 0,2 0 0,3 0 0,4 0 0,-1 0 0,-3 0 0,13-5 0,-3-1 0,-9-5 0,7-5 0,-1-4 0,4 1 0,12 5 0,7 4 0,12 3 0,16 3 0,7 3 0,1 1 0,7 0 0,-4 1 0,-6 0 0,-6 0 0,-5-7 0,-22-5 0,-61 9 0,-1 0 0,1-1 0,12-6 0,-18 7 0,0 0 0,0 0 0,0 0 0,-1-1 0,1 1 0,-1-1 0,4-3 0,-5 4 0,0 0 0,0 1 0,-1-2 0,2 1 0,-2 0 0,1 0 0,-2-1 0,2 0 0,0-2 0,0 3 0,-1-2 0,0 1 0,0 0 0,-1 0 0,1 0 0,0-6 0,5-19 0,2-1 0,6-5 0,-2 0 0,-2-1 0,-2 3 0,-2 1 0,-3 1 0,-2 1 0,-1-5 0,0-5 0,-1-5 0,1-5 0,0 3 0,0 2 0,-1 0 0,1-2 0,-5-2 0,-1 3 0,0 3 0,1 5 0,-4-7 0,1 2 0,1 2 0,-3-2 0,-5 2 0,-3 3 0,0 4 0,0 6 0,-4 9 0,-13 1 0,-1 6 0,-7 3 0,-10-2 0,-10-4 0,-18-3 0,-18-5 0,-5 4 0,-22-8 0,-19-2 0,-17-1-1224,0 5 1573,-13-5-523,-1-1 174,-6 1 0,13 5 0,19 6 0,9 6 0,18 5 0,14 4-155,17 2 199,19 2-66,11 0 22,8 0 0,9 1 0,2-2 1217,-1 0-1565,-3 1 684,-2-1-382,-8 0 69,-8 0-23,-11 0 0,-7 0 0,3 0 0,4 0 0,6 0 0,10 0 0,11 0 0,8 0 0,12 5 0,11 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05:29:27.65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6820.29883"/>
      <inkml:brushProperty name="anchorY" value="19.08812"/>
      <inkml:brushProperty name="scaleFactor" value="0.5"/>
    </inkml:brush>
  </inkml:definitions>
  <inkml:trace contextRef="#ctx0" brushRef="#br0">0 251 24575,'0'0'0,"0"-5"0,17-7 0,11-5 0,11 1 0,25-3 0,23-8 0,14-2 0,-1 3 0,10 6 0,-4 6 0,-9 5 0,-7 0 0,-15 2 0,-3 2 0,-3 1 0,3 2 0,2 1 0,-3 1 0,9 0 0,7 0 0,2 1 0,1-1 0,4 0 0,-6 0 0,-13 0 0,-13 0 0,-14 0 0,-3-5 0,-7-1 0,0 0 0,4 2 0,3 0 0,10 2 0,7 1 0,9 0 0,6 1 0,-2 0 0,-9 0 0,-11 1 0,-3-1 0,3 0 0,32 0 0,36 11 0,45 6 0,45 0-2515,31-2 3234,34 13-1079,13 8-3193,-1 2 4569,-38 1-1524,-49-8 508,-56-8-735,-45-8 945,-42-1-315,-58-14 105,-1 0 0,-1 0 0,2 0 0,-1 1 0,-1-1 0,2 0 0,-1 1 0,-1-1 0,2 0 0,-1 1 0,-1-1 0,1 1 0,0 0 0,0-1 0,-1 1 0,1 0 0,0 0 0,1 1 0,-2-1 101,-1-1-1,1 0 1,-1 1-1,0 0 1,0 0-1,0-1 1,0 0-1,0 0 1,1 1-1,-1-1 1,-1 1 0,2-1-1,-1 0 1,0 0-1,0 1 1,0-1-1,0 0 1,0 0-1,-1-1 1,-45 5-676,-15-2 4670,-13-1-5183,5-1 2617,7-1-1810,16 0 421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05:29:29.61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500.12668"/>
      <inkml:brushProperty name="anchorY" value="-902.53119"/>
      <inkml:brushProperty name="scaleFactor" value="0.5"/>
    </inkml:brush>
  </inkml:definitions>
  <inkml:trace contextRef="#ctx0" brushRef="#br0">198 0 24575,'0'0'0,"4"0"0,8 0 0,5 0 0,16 0 0,-18 6 0,22 5 0,24 12 0,10 5 0,7 2 0,9 2 0,2-1 0,-4-6 0,-7-1 0,-12-6 0,-61-15 0,3 0 0,-1 0 0,10 6 0,-19-8 0,2-1 0,0 1 0,0-1 0,1 0 0,-1 0 0,1 1 0,-1 0 0,0-1 0,0 1 0,1-1 0,-1 0 0,0 1 0,0-1 0,0 1 0,0-1 0,0 1 0,0-1 0,0 0 0,0 1 0,0 0 0,0-1 0,0 1 0,0-1 0,0 0 0,0 1 0,0-1 0,-1 1 0,1 0 0,0-1 0,-1 0 0,1 0 0,0 1 0,-1-1 0,1 1 0,0-1 0,0 1 0,0-1 0,-1 0 0,1 0 0,-1 0 0,1 1 0,-1-1 0,1 0 0,0 1 0,-2-1 0,-2 4 0,-2-1 0,0 0 0,0 0 0,0 0 0,-9 2 0,-59 12 0,-21-3 0,-19-5 0,-7 8 0,14-3 0,18-2 0,19-3 0,17-3 0,2 3 0,-3 4 0,5 4 0,9-1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05:29:32.37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608.3996"/>
      <inkml:brushProperty name="anchorY" value="-640.82397"/>
      <inkml:brushProperty name="scaleFactor" value="0.5"/>
    </inkml:brush>
  </inkml:definitions>
  <inkml:trace contextRef="#ctx0" brushRef="#br0">1 1 24575,'0'0'0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04T11:21:26.144"/>
    </inkml:context>
    <inkml:brush xml:id="br0">
      <inkml:brushProperty name="width" value="0.4" units="cm"/>
      <inkml:brushProperty name="height" value="0.8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1 144,'254'0,"306"1,-202 22,-2 23,-310-39,234 39,-3 0,2-23,25-26,-76 1,366 3,482-3,-127-55,-583-18,-156 27,-9 5,175-33,-282 63,0 3,104 3,10 12,-180-5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04T11:21:28.638"/>
    </inkml:context>
    <inkml:brush xml:id="br0">
      <inkml:brushProperty name="width" value="0.4" units="cm"/>
      <inkml:brushProperty name="height" value="0.8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0,'6733'0,"-6707"0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70FA9-19AA-41E9-9D6F-18007207AC86}" type="datetimeFigureOut">
              <a:rPr lang="pl-PL" smtClean="0"/>
              <a:t>14.09.2023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DFCAB2-455B-46CC-AF1B-D28B09EBF0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3891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E3958-C781-4109-B5C2-9910C4787B6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10823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A do tego trzeba dużo wysiłku, pracy i kreatywności całego zespołu. </a:t>
            </a:r>
            <a:endParaRPr lang="de-DE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BC14E-351A-4BBA-949D-40C164A122ED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53170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Ale my znamy tylko Edisona</a:t>
            </a:r>
            <a:endParaRPr lang="de-DE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BC14E-351A-4BBA-949D-40C164A122ED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46075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A do tego trzeba dużo wysiłku, pracy i kreatywności całego zespołu. </a:t>
            </a:r>
            <a:endParaRPr lang="de-DE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BC14E-351A-4BBA-949D-40C164A122ED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90013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https://www.youtube.com/watch?v=kqiGPh5mVTg&amp;t=208s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E3958-C781-4109-B5C2-9910C4787B64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77883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i="0" dirty="0">
                <a:solidFill>
                  <a:srgbClr val="282828"/>
                </a:solidFill>
                <a:effectLst/>
                <a:latin typeface="Lava Std"/>
              </a:rPr>
              <a:t>Rutynowe</a:t>
            </a:r>
          </a:p>
          <a:p>
            <a:r>
              <a:rPr lang="en-US" b="0" i="0" dirty="0">
                <a:solidFill>
                  <a:srgbClr val="282828"/>
                </a:solidFill>
                <a:effectLst/>
                <a:latin typeface="Lava Std"/>
              </a:rPr>
              <a:t>Intel’s launching ever-more-powerful microprocessors</a:t>
            </a:r>
            <a:endParaRPr lang="pl-PL" b="0" i="0" dirty="0">
              <a:solidFill>
                <a:srgbClr val="282828"/>
              </a:solidFill>
              <a:effectLst/>
              <a:latin typeface="Lava Std"/>
            </a:endParaRPr>
          </a:p>
          <a:p>
            <a:r>
              <a:rPr lang="en-US" b="0" i="0" dirty="0" err="1">
                <a:solidFill>
                  <a:srgbClr val="282828"/>
                </a:solidFill>
                <a:effectLst/>
                <a:latin typeface="Lava Std"/>
              </a:rPr>
              <a:t>icrosoft</a:t>
            </a:r>
            <a:r>
              <a:rPr lang="en-US" b="0" i="0" dirty="0">
                <a:solidFill>
                  <a:srgbClr val="282828"/>
                </a:solidFill>
                <a:effectLst/>
                <a:latin typeface="Lava Std"/>
              </a:rPr>
              <a:t> Windows and the Apple iPhone.</a:t>
            </a:r>
            <a:endParaRPr lang="pl-PL" b="0" i="0" dirty="0">
              <a:solidFill>
                <a:srgbClr val="282828"/>
              </a:solidFill>
              <a:effectLst/>
              <a:latin typeface="Lava Std"/>
            </a:endParaRPr>
          </a:p>
          <a:p>
            <a:r>
              <a:rPr lang="pl-PL" b="1" i="0" dirty="0" err="1">
                <a:solidFill>
                  <a:srgbClr val="282828"/>
                </a:solidFill>
                <a:effectLst/>
                <a:latin typeface="Lava Std"/>
              </a:rPr>
              <a:t>Disruptive</a:t>
            </a:r>
            <a:r>
              <a:rPr lang="pl-PL" b="1" i="0" dirty="0">
                <a:solidFill>
                  <a:srgbClr val="282828"/>
                </a:solidFill>
                <a:effectLst/>
                <a:latin typeface="Lava Std"/>
              </a:rPr>
              <a:t> (przełomowe)</a:t>
            </a:r>
          </a:p>
          <a:p>
            <a:r>
              <a:rPr lang="en-US" b="0" i="0" dirty="0">
                <a:solidFill>
                  <a:srgbClr val="282828"/>
                </a:solidFill>
                <a:effectLst/>
                <a:latin typeface="Lava Std"/>
              </a:rPr>
              <a:t>Google’s Android operating system for mobile devices potentially disrupts companies like Apple and Microsoft, not because of any large technical difference but because of its business model</a:t>
            </a:r>
            <a:endParaRPr lang="pl-PL" b="1" i="0" dirty="0">
              <a:solidFill>
                <a:srgbClr val="282828"/>
              </a:solidFill>
              <a:effectLst/>
              <a:latin typeface="Lava Std"/>
            </a:endParaRPr>
          </a:p>
          <a:p>
            <a:r>
              <a:rPr lang="en-US" b="1" i="1" dirty="0">
                <a:solidFill>
                  <a:srgbClr val="282828"/>
                </a:solidFill>
                <a:effectLst/>
                <a:latin typeface="Lava Std"/>
              </a:rPr>
              <a:t>Radical innovation</a:t>
            </a:r>
            <a:r>
              <a:rPr lang="pl-PL" b="1" i="1" dirty="0">
                <a:solidFill>
                  <a:srgbClr val="282828"/>
                </a:solidFill>
                <a:effectLst/>
                <a:latin typeface="Lava Std"/>
              </a:rPr>
              <a:t> (radykalne) </a:t>
            </a:r>
          </a:p>
          <a:p>
            <a:r>
              <a:rPr lang="pl-PL" b="0" i="1" dirty="0">
                <a:solidFill>
                  <a:srgbClr val="282828"/>
                </a:solidFill>
                <a:effectLst/>
                <a:latin typeface="Lava Std"/>
              </a:rPr>
              <a:t>Czysto technologiczna </a:t>
            </a:r>
          </a:p>
          <a:p>
            <a:r>
              <a:rPr lang="en-US" b="0" i="0" dirty="0">
                <a:solidFill>
                  <a:srgbClr val="282828"/>
                </a:solidFill>
                <a:effectLst/>
                <a:latin typeface="Lava Std"/>
              </a:rPr>
              <a:t>rugs derived from biotechnology were a good fit with the companies’ business models, which called for heavy investment in R&amp;D, funded by a few high-margin products.</a:t>
            </a:r>
            <a:endParaRPr lang="pl-PL" b="0" i="1" dirty="0">
              <a:solidFill>
                <a:srgbClr val="282828"/>
              </a:solidFill>
              <a:effectLst/>
              <a:latin typeface="Lava Std"/>
            </a:endParaRPr>
          </a:p>
          <a:p>
            <a:r>
              <a:rPr lang="en-US" b="1" i="1" dirty="0">
                <a:solidFill>
                  <a:srgbClr val="282828"/>
                </a:solidFill>
                <a:effectLst/>
                <a:latin typeface="Lava Std"/>
              </a:rPr>
              <a:t>Architectural innovation</a:t>
            </a:r>
            <a:r>
              <a:rPr lang="pl-PL" b="1" i="1" dirty="0">
                <a:solidFill>
                  <a:srgbClr val="282828"/>
                </a:solidFill>
                <a:effectLst/>
                <a:latin typeface="Lava Std"/>
              </a:rPr>
              <a:t> (architektoniczne) </a:t>
            </a:r>
          </a:p>
          <a:p>
            <a:r>
              <a:rPr lang="en-US" b="0" i="0" dirty="0">
                <a:solidFill>
                  <a:srgbClr val="282828"/>
                </a:solidFill>
                <a:effectLst/>
                <a:latin typeface="Lava Std"/>
              </a:rPr>
              <a:t>combines technological and business model disruptions. An example is digital photography. For companies such as Kodak and Polaroid, entering the digital world meant mastering completely new competences in solid-state electronics, camera design, software, and display technology. It also meant finding a way to earn profits from cameras rather than from “disposables”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FB17B-BF8C-4C1C-A761-0465B153B8D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081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E3958-C781-4109-B5C2-9910C4787B6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0379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effectLst/>
              </a:rPr>
              <a:t>Kavadias</a:t>
            </a:r>
            <a:r>
              <a:rPr lang="en-US" dirty="0">
                <a:effectLst/>
              </a:rPr>
              <a:t>, Stylianos, and Svenja C. Sommer. 2009. ‘The Effects of Problem Structure and Team Diversity on Brainstorming Effectiveness’. </a:t>
            </a:r>
            <a:r>
              <a:rPr lang="en-US" i="1" dirty="0">
                <a:effectLst/>
              </a:rPr>
              <a:t>Management Science</a:t>
            </a:r>
            <a:r>
              <a:rPr lang="en-US" dirty="0">
                <a:effectLst/>
              </a:rPr>
              <a:t> 55 (12): 1899–1913.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5BEF33-D532-4D7F-B24A-9D37F6EBD2F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87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E3958-C781-4109-B5C2-9910C4787B64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1246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baseline="0" dirty="0">
                <a:latin typeface="Tahoma" panose="020B0604030504040204" pitchFamily="34" charset="0"/>
              </a:rPr>
              <a:t>PROTOTYPING</a:t>
            </a:r>
            <a:r>
              <a:rPr lang="pl-PL" sz="1200" b="0" i="0" u="none" strike="noStrike" baseline="0" dirty="0">
                <a:latin typeface="Tahoma" panose="020B0604030504040204" pitchFamily="34" charset="0"/>
              </a:rPr>
              <a:t>, </a:t>
            </a:r>
            <a:r>
              <a:rPr lang="en-US" sz="1200" b="0" i="0" u="none" strike="noStrike" baseline="0" dirty="0">
                <a:latin typeface="Tahoma" panose="020B0604030504040204" pitchFamily="34" charset="0"/>
              </a:rPr>
              <a:t>Dr Ollie </a:t>
            </a:r>
            <a:r>
              <a:rPr lang="en-US" sz="1200" b="0" i="0" u="none" strike="noStrike" baseline="0" dirty="0" err="1">
                <a:latin typeface="Tahoma" panose="020B0604030504040204" pitchFamily="34" charset="0"/>
              </a:rPr>
              <a:t>Hemstock</a:t>
            </a:r>
            <a:r>
              <a:rPr lang="en-US" sz="1200" b="0" i="0" u="none" strike="noStrike" baseline="0" dirty="0">
                <a:latin typeface="Tahoma" panose="020B0604030504040204" pitchFamily="34" charset="0"/>
              </a:rPr>
              <a:t> &amp; Dr Nick Spencer</a:t>
            </a:r>
            <a:r>
              <a:rPr lang="pl-PL" sz="1200" b="0" i="0" u="none" strike="noStrike" baseline="0" dirty="0">
                <a:latin typeface="Tahoma" panose="020B0604030504040204" pitchFamily="34" charset="0"/>
              </a:rPr>
              <a:t>, </a:t>
            </a:r>
            <a:r>
              <a:rPr lang="en-US" sz="1200" b="0" i="0" u="none" strike="noStrike" baseline="0" dirty="0" err="1">
                <a:latin typeface="Tahoma" panose="020B0604030504040204" pitchFamily="34" charset="0"/>
              </a:rPr>
              <a:t>Northumbria</a:t>
            </a:r>
            <a:r>
              <a:rPr lang="en-US" sz="1200" b="0" i="0" u="none" strike="noStrike" baseline="0" dirty="0">
                <a:latin typeface="Tahoma" panose="020B0604030504040204" pitchFamily="34" charset="0"/>
              </a:rPr>
              <a:t> University School of Design</a:t>
            </a:r>
            <a:r>
              <a:rPr lang="pl-PL" sz="1200" b="0" i="0" u="none" strike="noStrike" baseline="0" dirty="0">
                <a:latin typeface="Tahoma" panose="020B0604030504040204" pitchFamily="34" charset="0"/>
              </a:rPr>
              <a:t> [</a:t>
            </a:r>
            <a:r>
              <a:rPr lang="pl-PL" sz="1200" b="0" i="0" u="none" strike="noStrike" baseline="0" dirty="0" err="1">
                <a:latin typeface="Tahoma" panose="020B0604030504040204" pitchFamily="34" charset="0"/>
              </a:rPr>
              <a:t>unpublished</a:t>
            </a:r>
            <a:r>
              <a:rPr lang="pl-PL" sz="1200" b="0" i="0" u="none" strike="noStrike" baseline="0" dirty="0">
                <a:latin typeface="Tahoma" panose="020B0604030504040204" pitchFamily="34" charset="0"/>
              </a:rPr>
              <a:t> </a:t>
            </a:r>
            <a:r>
              <a:rPr lang="pl-PL" sz="1200" b="0" i="0" u="none" strike="noStrike" baseline="0" dirty="0" err="1">
                <a:latin typeface="Tahoma" panose="020B0604030504040204" pitchFamily="34" charset="0"/>
              </a:rPr>
              <a:t>presention</a:t>
            </a:r>
            <a:r>
              <a:rPr lang="pl-PL" sz="1200" b="0" i="0" u="none" strike="noStrike" baseline="0" dirty="0">
                <a:latin typeface="Tahoma" panose="020B0604030504040204" pitchFamily="34" charset="0"/>
              </a:rPr>
              <a:t>]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5BEF33-D532-4D7F-B24A-9D37F6EBD2F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40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baseline="0" dirty="0">
                <a:latin typeface="Tahoma" panose="020B0604030504040204" pitchFamily="34" charset="0"/>
              </a:rPr>
              <a:t>PROTOTYPING</a:t>
            </a:r>
            <a:r>
              <a:rPr lang="pl-PL" sz="1200" b="0" i="0" u="none" strike="noStrike" baseline="0" dirty="0">
                <a:latin typeface="Tahoma" panose="020B0604030504040204" pitchFamily="34" charset="0"/>
              </a:rPr>
              <a:t>, </a:t>
            </a:r>
            <a:r>
              <a:rPr lang="en-US" sz="1200" b="0" i="0" u="none" strike="noStrike" baseline="0" dirty="0">
                <a:latin typeface="Tahoma" panose="020B0604030504040204" pitchFamily="34" charset="0"/>
              </a:rPr>
              <a:t>Dr Ollie </a:t>
            </a:r>
            <a:r>
              <a:rPr lang="en-US" sz="1200" b="0" i="0" u="none" strike="noStrike" baseline="0" dirty="0" err="1">
                <a:latin typeface="Tahoma" panose="020B0604030504040204" pitchFamily="34" charset="0"/>
              </a:rPr>
              <a:t>Hemstock</a:t>
            </a:r>
            <a:r>
              <a:rPr lang="en-US" sz="1200" b="0" i="0" u="none" strike="noStrike" baseline="0" dirty="0">
                <a:latin typeface="Tahoma" panose="020B0604030504040204" pitchFamily="34" charset="0"/>
              </a:rPr>
              <a:t> &amp; Dr Nick Spencer</a:t>
            </a:r>
            <a:r>
              <a:rPr lang="pl-PL" sz="1200" b="0" i="0" u="none" strike="noStrike" baseline="0" dirty="0">
                <a:latin typeface="Tahoma" panose="020B0604030504040204" pitchFamily="34" charset="0"/>
              </a:rPr>
              <a:t>, </a:t>
            </a:r>
            <a:r>
              <a:rPr lang="en-US" sz="1200" b="0" i="0" u="none" strike="noStrike" baseline="0" dirty="0" err="1">
                <a:latin typeface="Tahoma" panose="020B0604030504040204" pitchFamily="34" charset="0"/>
              </a:rPr>
              <a:t>Northumbria</a:t>
            </a:r>
            <a:r>
              <a:rPr lang="en-US" sz="1200" b="0" i="0" u="none" strike="noStrike" baseline="0" dirty="0">
                <a:latin typeface="Tahoma" panose="020B0604030504040204" pitchFamily="34" charset="0"/>
              </a:rPr>
              <a:t> University School of Design</a:t>
            </a:r>
            <a:r>
              <a:rPr lang="pl-PL" sz="1200" b="0" i="0" u="none" strike="noStrike" baseline="0" dirty="0">
                <a:latin typeface="Tahoma" panose="020B0604030504040204" pitchFamily="34" charset="0"/>
              </a:rPr>
              <a:t> [</a:t>
            </a:r>
            <a:r>
              <a:rPr lang="pl-PL" sz="1200" b="0" i="0" u="none" strike="noStrike" baseline="0" dirty="0" err="1">
                <a:latin typeface="Tahoma" panose="020B0604030504040204" pitchFamily="34" charset="0"/>
              </a:rPr>
              <a:t>unpublished</a:t>
            </a:r>
            <a:r>
              <a:rPr lang="pl-PL" sz="1200" b="0" i="0" u="none" strike="noStrike" baseline="0" dirty="0">
                <a:latin typeface="Tahoma" panose="020B0604030504040204" pitchFamily="34" charset="0"/>
              </a:rPr>
              <a:t> </a:t>
            </a:r>
            <a:r>
              <a:rPr lang="pl-PL" sz="1200" b="0" i="0" u="none" strike="noStrike" baseline="0" dirty="0" err="1">
                <a:latin typeface="Tahoma" panose="020B0604030504040204" pitchFamily="34" charset="0"/>
              </a:rPr>
              <a:t>presention</a:t>
            </a:r>
            <a:r>
              <a:rPr lang="pl-PL" sz="1200" b="0" i="0" u="none" strike="noStrike" baseline="0" dirty="0">
                <a:latin typeface="Tahoma" panose="020B0604030504040204" pitchFamily="34" charset="0"/>
              </a:rPr>
              <a:t>]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5BEF33-D532-4D7F-B24A-9D37F6EBD2F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058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baseline="0" dirty="0">
                <a:latin typeface="Tahoma" panose="020B0604030504040204" pitchFamily="34" charset="0"/>
              </a:rPr>
              <a:t>PROTOTYPING</a:t>
            </a:r>
            <a:r>
              <a:rPr lang="pl-PL" sz="1200" b="0" i="0" u="none" strike="noStrike" baseline="0" dirty="0">
                <a:latin typeface="Tahoma" panose="020B0604030504040204" pitchFamily="34" charset="0"/>
              </a:rPr>
              <a:t>, </a:t>
            </a:r>
            <a:r>
              <a:rPr lang="en-US" sz="1200" b="0" i="0" u="none" strike="noStrike" baseline="0" dirty="0">
                <a:latin typeface="Tahoma" panose="020B0604030504040204" pitchFamily="34" charset="0"/>
              </a:rPr>
              <a:t>Dr Ollie </a:t>
            </a:r>
            <a:r>
              <a:rPr lang="en-US" sz="1200" b="0" i="0" u="none" strike="noStrike" baseline="0" dirty="0" err="1">
                <a:latin typeface="Tahoma" panose="020B0604030504040204" pitchFamily="34" charset="0"/>
              </a:rPr>
              <a:t>Hemstock</a:t>
            </a:r>
            <a:r>
              <a:rPr lang="en-US" sz="1200" b="0" i="0" u="none" strike="noStrike" baseline="0" dirty="0">
                <a:latin typeface="Tahoma" panose="020B0604030504040204" pitchFamily="34" charset="0"/>
              </a:rPr>
              <a:t> &amp; Dr Nick Spencer</a:t>
            </a:r>
            <a:r>
              <a:rPr lang="pl-PL" sz="1200" b="0" i="0" u="none" strike="noStrike" baseline="0" dirty="0">
                <a:latin typeface="Tahoma" panose="020B0604030504040204" pitchFamily="34" charset="0"/>
              </a:rPr>
              <a:t>, </a:t>
            </a:r>
            <a:r>
              <a:rPr lang="en-US" sz="1200" b="0" i="0" u="none" strike="noStrike" baseline="0" dirty="0" err="1">
                <a:latin typeface="Tahoma" panose="020B0604030504040204" pitchFamily="34" charset="0"/>
              </a:rPr>
              <a:t>Northumbria</a:t>
            </a:r>
            <a:r>
              <a:rPr lang="en-US" sz="1200" b="0" i="0" u="none" strike="noStrike" baseline="0" dirty="0">
                <a:latin typeface="Tahoma" panose="020B0604030504040204" pitchFamily="34" charset="0"/>
              </a:rPr>
              <a:t> University School of Design</a:t>
            </a:r>
            <a:r>
              <a:rPr lang="pl-PL" sz="1200" b="0" i="0" u="none" strike="noStrike" baseline="0" dirty="0">
                <a:latin typeface="Tahoma" panose="020B0604030504040204" pitchFamily="34" charset="0"/>
              </a:rPr>
              <a:t> [</a:t>
            </a:r>
            <a:r>
              <a:rPr lang="pl-PL" sz="1200" b="0" i="0" u="none" strike="noStrike" baseline="0" dirty="0" err="1">
                <a:latin typeface="Tahoma" panose="020B0604030504040204" pitchFamily="34" charset="0"/>
              </a:rPr>
              <a:t>unpublished</a:t>
            </a:r>
            <a:r>
              <a:rPr lang="pl-PL" sz="1200" b="0" i="0" u="none" strike="noStrike" baseline="0" dirty="0">
                <a:latin typeface="Tahoma" panose="020B0604030504040204" pitchFamily="34" charset="0"/>
              </a:rPr>
              <a:t> </a:t>
            </a:r>
            <a:r>
              <a:rPr lang="pl-PL" sz="1200" b="0" i="0" u="none" strike="noStrike" baseline="0" dirty="0" err="1">
                <a:latin typeface="Tahoma" panose="020B0604030504040204" pitchFamily="34" charset="0"/>
              </a:rPr>
              <a:t>presention</a:t>
            </a:r>
            <a:r>
              <a:rPr lang="pl-PL" sz="1200" b="0" i="0" u="none" strike="noStrike" baseline="0" dirty="0">
                <a:latin typeface="Tahoma" panose="020B0604030504040204" pitchFamily="34" charset="0"/>
              </a:rPr>
              <a:t>]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5BEF33-D532-4D7F-B24A-9D37F6EBD2F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337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baseline="0" dirty="0">
                <a:latin typeface="Tahoma" panose="020B0604030504040204" pitchFamily="34" charset="0"/>
              </a:rPr>
              <a:t>PROTOTYPING</a:t>
            </a:r>
            <a:r>
              <a:rPr lang="pl-PL" sz="1200" b="0" i="0" u="none" strike="noStrike" baseline="0" dirty="0">
                <a:latin typeface="Tahoma" panose="020B0604030504040204" pitchFamily="34" charset="0"/>
              </a:rPr>
              <a:t>, </a:t>
            </a:r>
            <a:r>
              <a:rPr lang="en-US" sz="1200" b="0" i="0" u="none" strike="noStrike" baseline="0" dirty="0">
                <a:latin typeface="Tahoma" panose="020B0604030504040204" pitchFamily="34" charset="0"/>
              </a:rPr>
              <a:t>Dr Ollie </a:t>
            </a:r>
            <a:r>
              <a:rPr lang="en-US" sz="1200" b="0" i="0" u="none" strike="noStrike" baseline="0" dirty="0" err="1">
                <a:latin typeface="Tahoma" panose="020B0604030504040204" pitchFamily="34" charset="0"/>
              </a:rPr>
              <a:t>Hemstock</a:t>
            </a:r>
            <a:r>
              <a:rPr lang="en-US" sz="1200" b="0" i="0" u="none" strike="noStrike" baseline="0" dirty="0">
                <a:latin typeface="Tahoma" panose="020B0604030504040204" pitchFamily="34" charset="0"/>
              </a:rPr>
              <a:t> &amp; Dr Nick Spencer</a:t>
            </a:r>
            <a:r>
              <a:rPr lang="pl-PL" sz="1200" b="0" i="0" u="none" strike="noStrike" baseline="0" dirty="0">
                <a:latin typeface="Tahoma" panose="020B0604030504040204" pitchFamily="34" charset="0"/>
              </a:rPr>
              <a:t>, </a:t>
            </a:r>
            <a:r>
              <a:rPr lang="en-US" sz="1200" b="0" i="0" u="none" strike="noStrike" baseline="0" dirty="0" err="1">
                <a:latin typeface="Tahoma" panose="020B0604030504040204" pitchFamily="34" charset="0"/>
              </a:rPr>
              <a:t>Northumbria</a:t>
            </a:r>
            <a:r>
              <a:rPr lang="en-US" sz="1200" b="0" i="0" u="none" strike="noStrike" baseline="0" dirty="0">
                <a:latin typeface="Tahoma" panose="020B0604030504040204" pitchFamily="34" charset="0"/>
              </a:rPr>
              <a:t> University School of Design</a:t>
            </a:r>
            <a:r>
              <a:rPr lang="pl-PL" sz="1200" b="0" i="0" u="none" strike="noStrike" baseline="0" dirty="0">
                <a:latin typeface="Tahoma" panose="020B0604030504040204" pitchFamily="34" charset="0"/>
              </a:rPr>
              <a:t> [</a:t>
            </a:r>
            <a:r>
              <a:rPr lang="pl-PL" sz="1200" b="0" i="0" u="none" strike="noStrike" baseline="0" dirty="0" err="1">
                <a:latin typeface="Tahoma" panose="020B0604030504040204" pitchFamily="34" charset="0"/>
              </a:rPr>
              <a:t>unpublished</a:t>
            </a:r>
            <a:r>
              <a:rPr lang="pl-PL" sz="1200" b="0" i="0" u="none" strike="noStrike" baseline="0" dirty="0">
                <a:latin typeface="Tahoma" panose="020B0604030504040204" pitchFamily="34" charset="0"/>
              </a:rPr>
              <a:t> </a:t>
            </a:r>
            <a:r>
              <a:rPr lang="pl-PL" sz="1200" b="0" i="0" u="none" strike="noStrike" baseline="0" dirty="0" err="1">
                <a:latin typeface="Tahoma" panose="020B0604030504040204" pitchFamily="34" charset="0"/>
              </a:rPr>
              <a:t>presention</a:t>
            </a:r>
            <a:r>
              <a:rPr lang="pl-PL" sz="1200" b="0" i="0" u="none" strike="noStrike" baseline="0" dirty="0">
                <a:latin typeface="Tahoma" panose="020B0604030504040204" pitchFamily="34" charset="0"/>
              </a:rPr>
              <a:t>]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5BEF33-D532-4D7F-B24A-9D37F6EBD2F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556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baseline="0" dirty="0">
                <a:latin typeface="Tahoma" panose="020B0604030504040204" pitchFamily="34" charset="0"/>
              </a:rPr>
              <a:t>PROTOTYPING</a:t>
            </a:r>
            <a:r>
              <a:rPr lang="pl-PL" sz="1200" b="0" i="0" u="none" strike="noStrike" baseline="0" dirty="0">
                <a:latin typeface="Tahoma" panose="020B0604030504040204" pitchFamily="34" charset="0"/>
              </a:rPr>
              <a:t>, </a:t>
            </a:r>
            <a:r>
              <a:rPr lang="en-US" sz="1200" b="0" i="0" u="none" strike="noStrike" baseline="0" dirty="0">
                <a:latin typeface="Tahoma" panose="020B0604030504040204" pitchFamily="34" charset="0"/>
              </a:rPr>
              <a:t>Dr Ollie </a:t>
            </a:r>
            <a:r>
              <a:rPr lang="en-US" sz="1200" b="0" i="0" u="none" strike="noStrike" baseline="0" dirty="0" err="1">
                <a:latin typeface="Tahoma" panose="020B0604030504040204" pitchFamily="34" charset="0"/>
              </a:rPr>
              <a:t>Hemstock</a:t>
            </a:r>
            <a:r>
              <a:rPr lang="en-US" sz="1200" b="0" i="0" u="none" strike="noStrike" baseline="0" dirty="0">
                <a:latin typeface="Tahoma" panose="020B0604030504040204" pitchFamily="34" charset="0"/>
              </a:rPr>
              <a:t> &amp; Dr Nick Spencer</a:t>
            </a:r>
            <a:r>
              <a:rPr lang="pl-PL" sz="1200" b="0" i="0" u="none" strike="noStrike" baseline="0" dirty="0">
                <a:latin typeface="Tahoma" panose="020B0604030504040204" pitchFamily="34" charset="0"/>
              </a:rPr>
              <a:t>, </a:t>
            </a:r>
            <a:r>
              <a:rPr lang="en-US" sz="1200" b="0" i="0" u="none" strike="noStrike" baseline="0" dirty="0" err="1">
                <a:latin typeface="Tahoma" panose="020B0604030504040204" pitchFamily="34" charset="0"/>
              </a:rPr>
              <a:t>Northumbria</a:t>
            </a:r>
            <a:r>
              <a:rPr lang="en-US" sz="1200" b="0" i="0" u="none" strike="noStrike" baseline="0" dirty="0">
                <a:latin typeface="Tahoma" panose="020B0604030504040204" pitchFamily="34" charset="0"/>
              </a:rPr>
              <a:t> University School of Design</a:t>
            </a:r>
            <a:r>
              <a:rPr lang="pl-PL" sz="1200" b="0" i="0" u="none" strike="noStrike" baseline="0" dirty="0">
                <a:latin typeface="Tahoma" panose="020B0604030504040204" pitchFamily="34" charset="0"/>
              </a:rPr>
              <a:t> [</a:t>
            </a:r>
            <a:r>
              <a:rPr lang="pl-PL" sz="1200" b="0" i="0" u="none" strike="noStrike" baseline="0" dirty="0" err="1">
                <a:latin typeface="Tahoma" panose="020B0604030504040204" pitchFamily="34" charset="0"/>
              </a:rPr>
              <a:t>unpublished</a:t>
            </a:r>
            <a:r>
              <a:rPr lang="pl-PL" sz="1200" b="0" i="0" u="none" strike="noStrike" baseline="0" dirty="0">
                <a:latin typeface="Tahoma" panose="020B0604030504040204" pitchFamily="34" charset="0"/>
              </a:rPr>
              <a:t> </a:t>
            </a:r>
            <a:r>
              <a:rPr lang="pl-PL" sz="1200" b="0" i="0" u="none" strike="noStrike" baseline="0" dirty="0" err="1">
                <a:latin typeface="Tahoma" panose="020B0604030504040204" pitchFamily="34" charset="0"/>
              </a:rPr>
              <a:t>presention</a:t>
            </a:r>
            <a:r>
              <a:rPr lang="pl-PL" sz="1200" b="0" i="0" u="none" strike="noStrike" baseline="0" dirty="0">
                <a:latin typeface="Tahoma" panose="020B0604030504040204" pitchFamily="34" charset="0"/>
              </a:rPr>
              <a:t>]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5BEF33-D532-4D7F-B24A-9D37F6EBD2F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45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5049A-03A3-4A76-9EBE-66960EE2B336}" type="datetimeFigureOut">
              <a:rPr lang="pl-PL" smtClean="0"/>
              <a:t>14.09.2023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AB1D8-02D7-4579-9C15-7B276F3954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9648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5049A-03A3-4A76-9EBE-66960EE2B336}" type="datetimeFigureOut">
              <a:rPr lang="pl-PL" smtClean="0"/>
              <a:t>14.09.2023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AB1D8-02D7-4579-9C15-7B276F3954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6308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5049A-03A3-4A76-9EBE-66960EE2B336}" type="datetimeFigureOut">
              <a:rPr lang="pl-PL" smtClean="0"/>
              <a:t>14.09.2023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AB1D8-02D7-4579-9C15-7B276F3954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4829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5049A-03A3-4A76-9EBE-66960EE2B336}" type="datetimeFigureOut">
              <a:rPr lang="pl-PL" smtClean="0"/>
              <a:t>14.09.2023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AB1D8-02D7-4579-9C15-7B276F3954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9715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5049A-03A3-4A76-9EBE-66960EE2B336}" type="datetimeFigureOut">
              <a:rPr lang="pl-PL" smtClean="0"/>
              <a:t>14.09.2023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AB1D8-02D7-4579-9C15-7B276F3954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4976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5049A-03A3-4A76-9EBE-66960EE2B336}" type="datetimeFigureOut">
              <a:rPr lang="pl-PL" smtClean="0"/>
              <a:t>14.09.2023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AB1D8-02D7-4579-9C15-7B276F3954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8476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5049A-03A3-4A76-9EBE-66960EE2B336}" type="datetimeFigureOut">
              <a:rPr lang="pl-PL" smtClean="0"/>
              <a:t>14.09.2023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AB1D8-02D7-4579-9C15-7B276F3954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3253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5049A-03A3-4A76-9EBE-66960EE2B336}" type="datetimeFigureOut">
              <a:rPr lang="pl-PL" smtClean="0"/>
              <a:t>14.09.2023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AB1D8-02D7-4579-9C15-7B276F3954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696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5049A-03A3-4A76-9EBE-66960EE2B336}" type="datetimeFigureOut">
              <a:rPr lang="pl-PL" smtClean="0"/>
              <a:t>14.09.2023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AB1D8-02D7-4579-9C15-7B276F3954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1677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5049A-03A3-4A76-9EBE-66960EE2B336}" type="datetimeFigureOut">
              <a:rPr lang="pl-PL" smtClean="0"/>
              <a:t>14.09.2023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AB1D8-02D7-4579-9C15-7B276F3954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7721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5049A-03A3-4A76-9EBE-66960EE2B336}" type="datetimeFigureOut">
              <a:rPr lang="pl-PL" smtClean="0"/>
              <a:t>14.09.2023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AB1D8-02D7-4579-9C15-7B276F3954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7999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5049A-03A3-4A76-9EBE-66960EE2B336}" type="datetimeFigureOut">
              <a:rPr lang="pl-PL" smtClean="0"/>
              <a:t>14.09.2023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AB1D8-02D7-4579-9C15-7B276F3954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8700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krzyworzeka@kozminski.edu.p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160.png"/><Relationship Id="rId3" Type="http://schemas.openxmlformats.org/officeDocument/2006/relationships/image" Target="../media/image28.png"/><Relationship Id="rId7" Type="http://schemas.openxmlformats.org/officeDocument/2006/relationships/image" Target="../media/image1130.png"/><Relationship Id="rId12" Type="http://schemas.openxmlformats.org/officeDocument/2006/relationships/customXml" Target="../ink/ink5.xml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6" Type="http://schemas.openxmlformats.org/officeDocument/2006/relationships/customXml" Target="../ink/ink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11" Type="http://schemas.openxmlformats.org/officeDocument/2006/relationships/image" Target="../media/image30.png"/><Relationship Id="rId5" Type="http://schemas.openxmlformats.org/officeDocument/2006/relationships/image" Target="../media/image29.png"/><Relationship Id="rId15" Type="http://schemas.openxmlformats.org/officeDocument/2006/relationships/image" Target="../media/image1170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1140.png"/><Relationship Id="rId14" Type="http://schemas.openxmlformats.org/officeDocument/2006/relationships/customXml" Target="../ink/ink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customXml" Target="../ink/ink9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5.xml"/><Relationship Id="rId18" Type="http://schemas.openxmlformats.org/officeDocument/2006/relationships/image" Target="../media/image1260.png"/><Relationship Id="rId26" Type="http://schemas.openxmlformats.org/officeDocument/2006/relationships/image" Target="../media/image39.png"/><Relationship Id="rId39" Type="http://schemas.openxmlformats.org/officeDocument/2006/relationships/customXml" Target="../ink/ink28.xml"/><Relationship Id="rId21" Type="http://schemas.openxmlformats.org/officeDocument/2006/relationships/customXml" Target="../ink/ink19.xml"/><Relationship Id="rId34" Type="http://schemas.openxmlformats.org/officeDocument/2006/relationships/image" Target="../media/image1330.png"/><Relationship Id="rId42" Type="http://schemas.openxmlformats.org/officeDocument/2006/relationships/image" Target="../media/image1370.png"/><Relationship Id="rId7" Type="http://schemas.openxmlformats.org/officeDocument/2006/relationships/customXml" Target="../ink/ink12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25.png"/><Relationship Id="rId29" Type="http://schemas.openxmlformats.org/officeDocument/2006/relationships/customXml" Target="../ink/ink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11" Type="http://schemas.openxmlformats.org/officeDocument/2006/relationships/customXml" Target="../ink/ink14.xml"/><Relationship Id="rId24" Type="http://schemas.openxmlformats.org/officeDocument/2006/relationships/image" Target="../media/image1280.png"/><Relationship Id="rId32" Type="http://schemas.openxmlformats.org/officeDocument/2006/relationships/image" Target="../media/image1320.png"/><Relationship Id="rId37" Type="http://schemas.openxmlformats.org/officeDocument/2006/relationships/customXml" Target="../ink/ink27.xml"/><Relationship Id="rId40" Type="http://schemas.openxmlformats.org/officeDocument/2006/relationships/image" Target="../media/image1360.png"/><Relationship Id="rId45" Type="http://schemas.openxmlformats.org/officeDocument/2006/relationships/customXml" Target="../ink/ink31.xml"/><Relationship Id="rId5" Type="http://schemas.openxmlformats.org/officeDocument/2006/relationships/customXml" Target="../ink/ink11.xml"/><Relationship Id="rId15" Type="http://schemas.openxmlformats.org/officeDocument/2006/relationships/customXml" Target="../ink/ink16.xml"/><Relationship Id="rId23" Type="http://schemas.openxmlformats.org/officeDocument/2006/relationships/customXml" Target="../ink/ink20.xml"/><Relationship Id="rId28" Type="http://schemas.openxmlformats.org/officeDocument/2006/relationships/image" Target="../media/image1300.png"/><Relationship Id="rId36" Type="http://schemas.openxmlformats.org/officeDocument/2006/relationships/image" Target="../media/image134.png"/><Relationship Id="rId10" Type="http://schemas.openxmlformats.org/officeDocument/2006/relationships/image" Target="../media/image37.png"/><Relationship Id="rId19" Type="http://schemas.openxmlformats.org/officeDocument/2006/relationships/customXml" Target="../ink/ink18.xml"/><Relationship Id="rId31" Type="http://schemas.openxmlformats.org/officeDocument/2006/relationships/customXml" Target="../ink/ink24.xml"/><Relationship Id="rId44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customXml" Target="../ink/ink13.xml"/><Relationship Id="rId14" Type="http://schemas.openxmlformats.org/officeDocument/2006/relationships/image" Target="../media/image124.png"/><Relationship Id="rId22" Type="http://schemas.openxmlformats.org/officeDocument/2006/relationships/image" Target="../media/image120.png"/><Relationship Id="rId27" Type="http://schemas.openxmlformats.org/officeDocument/2006/relationships/customXml" Target="../ink/ink22.xml"/><Relationship Id="rId30" Type="http://schemas.openxmlformats.org/officeDocument/2006/relationships/image" Target="../media/image1310.png"/><Relationship Id="rId35" Type="http://schemas.openxmlformats.org/officeDocument/2006/relationships/customXml" Target="../ink/ink26.xml"/><Relationship Id="rId43" Type="http://schemas.openxmlformats.org/officeDocument/2006/relationships/customXml" Target="../ink/ink30.xml"/><Relationship Id="rId8" Type="http://schemas.openxmlformats.org/officeDocument/2006/relationships/image" Target="../media/image36.png"/><Relationship Id="rId3" Type="http://schemas.openxmlformats.org/officeDocument/2006/relationships/customXml" Target="../ink/ink10.xml"/><Relationship Id="rId12" Type="http://schemas.openxmlformats.org/officeDocument/2006/relationships/image" Target="../media/image38.png"/><Relationship Id="rId17" Type="http://schemas.openxmlformats.org/officeDocument/2006/relationships/customXml" Target="../ink/ink17.xml"/><Relationship Id="rId25" Type="http://schemas.openxmlformats.org/officeDocument/2006/relationships/customXml" Target="../ink/ink21.xml"/><Relationship Id="rId33" Type="http://schemas.openxmlformats.org/officeDocument/2006/relationships/customXml" Target="../ink/ink25.xml"/><Relationship Id="rId38" Type="http://schemas.openxmlformats.org/officeDocument/2006/relationships/image" Target="../media/image1350.png"/><Relationship Id="rId46" Type="http://schemas.openxmlformats.org/officeDocument/2006/relationships/image" Target="../media/image41.png"/><Relationship Id="rId20" Type="http://schemas.openxmlformats.org/officeDocument/2006/relationships/image" Target="../media/image1270.png"/><Relationship Id="rId41" Type="http://schemas.openxmlformats.org/officeDocument/2006/relationships/customXml" Target="../ink/ink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0.png"/><Relationship Id="rId3" Type="http://schemas.openxmlformats.org/officeDocument/2006/relationships/customXml" Target="../ink/ink32.xml"/><Relationship Id="rId7" Type="http://schemas.openxmlformats.org/officeDocument/2006/relationships/customXml" Target="../ink/ink3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0.png"/><Relationship Id="rId5" Type="http://schemas.openxmlformats.org/officeDocument/2006/relationships/customXml" Target="../ink/ink33.xml"/><Relationship Id="rId4" Type="http://schemas.openxmlformats.org/officeDocument/2006/relationships/image" Target="../media/image14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3"/>
          <p:cNvSpPr txBox="1">
            <a:spLocks/>
          </p:cNvSpPr>
          <p:nvPr/>
        </p:nvSpPr>
        <p:spPr>
          <a:xfrm>
            <a:off x="679056" y="3423513"/>
            <a:ext cx="7886700" cy="10350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err="1">
                <a:solidFill>
                  <a:srgbClr val="00B0F0"/>
                </a:solidFill>
              </a:rPr>
              <a:t>Innovator’s</a:t>
            </a:r>
            <a:r>
              <a:rPr lang="pl-PL" dirty="0">
                <a:solidFill>
                  <a:srgbClr val="00B0F0"/>
                </a:solidFill>
              </a:rPr>
              <a:t> </a:t>
            </a:r>
            <a:r>
              <a:rPr lang="pl-PL" dirty="0" err="1">
                <a:solidFill>
                  <a:srgbClr val="00B0F0"/>
                </a:solidFill>
              </a:rPr>
              <a:t>toolkit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3" name="Symbol zastępczy tekstu 4"/>
          <p:cNvSpPr txBox="1">
            <a:spLocks/>
          </p:cNvSpPr>
          <p:nvPr/>
        </p:nvSpPr>
        <p:spPr>
          <a:xfrm>
            <a:off x="623888" y="4349281"/>
            <a:ext cx="78867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Paweł Krzyworzeka</a:t>
            </a:r>
          </a:p>
          <a:p>
            <a:r>
              <a:rPr lang="pl-PL" dirty="0">
                <a:hlinkClick r:id="rId3"/>
              </a:rPr>
              <a:t>pkrzyworzeka@kozminski.edu.pl</a:t>
            </a:r>
            <a:endParaRPr lang="pl-PL" dirty="0"/>
          </a:p>
          <a:p>
            <a:endParaRPr lang="en-US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FD78D2-9091-02F8-448D-24E4CC328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405" y="5241615"/>
            <a:ext cx="1063743" cy="60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593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A5950F10-5CBE-3CB3-4706-3FF51E362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391" y="857250"/>
            <a:ext cx="289321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236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DEO U Poster of Brainstorming Rules">
            <a:extLst>
              <a:ext uri="{FF2B5EF4-FFF2-40B4-BE49-F238E27FC236}">
                <a16:creationId xmlns:a16="http://schemas.microsoft.com/office/drawing/2014/main" id="{8273515C-19F3-3542-F1FC-2098B2A00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2851" y="1339851"/>
            <a:ext cx="4178299" cy="417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042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74D35F-2BDE-91C3-CE5F-D1CC8F902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076" y="1016276"/>
            <a:ext cx="8063246" cy="500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049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hat is Reverse Brainstorming?">
            <a:extLst>
              <a:ext uri="{FF2B5EF4-FFF2-40B4-BE49-F238E27FC236}">
                <a16:creationId xmlns:a16="http://schemas.microsoft.com/office/drawing/2014/main" id="{A42DC674-D6EF-9C75-7783-A4AFD0E58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202" y="2343677"/>
            <a:ext cx="4094226" cy="217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F8C481-3274-0B2A-55B2-0D9011A372DE}"/>
              </a:ext>
            </a:extLst>
          </p:cNvPr>
          <p:cNvSpPr txBox="1"/>
          <p:nvPr/>
        </p:nvSpPr>
        <p:spPr>
          <a:xfrm>
            <a:off x="5054346" y="2855915"/>
            <a:ext cx="3614166" cy="2663092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/>
          <a:p>
            <a:pPr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650"/>
              <a:t>Instead of asking, "How do I solve or prevent this problem?" </a:t>
            </a:r>
          </a:p>
          <a:p>
            <a:pPr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650"/>
              <a:t>ask, "</a:t>
            </a:r>
            <a:r>
              <a:rPr lang="en-US" sz="1650" b="1"/>
              <a:t>How could I possibly cause the problem?</a:t>
            </a:r>
            <a:r>
              <a:rPr lang="en-US" sz="1650"/>
              <a:t>" </a:t>
            </a:r>
          </a:p>
          <a:p>
            <a:pPr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650"/>
              <a:t>instead of asking "How do I achieve these results?" </a:t>
            </a:r>
          </a:p>
          <a:p>
            <a:pPr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650"/>
              <a:t>ask, "</a:t>
            </a:r>
            <a:r>
              <a:rPr lang="en-US" sz="1650" b="1"/>
              <a:t>How could I possibly achieve the opposite effect?</a:t>
            </a:r>
            <a:r>
              <a:rPr lang="en-US" sz="1650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3762689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A037FC-7EC3-E019-9137-EA926E28E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60342"/>
            <a:ext cx="9144000" cy="32449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B0072C-B439-3FE8-3C2E-5503E381BEEC}"/>
              </a:ext>
            </a:extLst>
          </p:cNvPr>
          <p:cNvSpPr txBox="1"/>
          <p:nvPr/>
        </p:nvSpPr>
        <p:spPr>
          <a:xfrm>
            <a:off x="2435086" y="1146134"/>
            <a:ext cx="2594114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latin typeface="Tahoma-Bold"/>
              </a:rPr>
              <a:t>Proto typing</a:t>
            </a:r>
            <a:endParaRPr lang="en-US" sz="27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A149E3-94D7-D1D7-F42A-CBABEF8A10E8}"/>
              </a:ext>
            </a:extLst>
          </p:cNvPr>
          <p:cNvSpPr txBox="1"/>
          <p:nvPr/>
        </p:nvSpPr>
        <p:spPr>
          <a:xfrm>
            <a:off x="675861" y="2003238"/>
            <a:ext cx="4572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350" dirty="0">
                <a:latin typeface="Tahoma" panose="020B0604030504040204" pitchFamily="34" charset="0"/>
              </a:rPr>
              <a:t>Prefix, meaning original or primitive</a:t>
            </a:r>
          </a:p>
          <a:p>
            <a:pPr algn="l"/>
            <a:r>
              <a:rPr lang="en-US" sz="1350" dirty="0">
                <a:latin typeface="Tahoma" panose="020B0604030504040204" pitchFamily="34" charset="0"/>
              </a:rPr>
              <a:t>From the Greek word </a:t>
            </a:r>
            <a:r>
              <a:rPr lang="en-US" sz="1350" dirty="0" err="1">
                <a:latin typeface="Tahoma" panose="020B0604030504040204" pitchFamily="34" charset="0"/>
              </a:rPr>
              <a:t>Prōtos</a:t>
            </a:r>
            <a:r>
              <a:rPr lang="en-US" sz="1350" dirty="0">
                <a:latin typeface="Tahoma" panose="020B0604030504040204" pitchFamily="34" charset="0"/>
              </a:rPr>
              <a:t> ‘first’</a:t>
            </a:r>
            <a:endParaRPr lang="en-US" sz="13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A1507B-1073-03E0-AF01-004936B2A02D}"/>
              </a:ext>
            </a:extLst>
          </p:cNvPr>
          <p:cNvSpPr txBox="1"/>
          <p:nvPr/>
        </p:nvSpPr>
        <p:spPr>
          <a:xfrm>
            <a:off x="6072367" y="1568821"/>
            <a:ext cx="239577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350" dirty="0">
                <a:latin typeface="Tahoma" panose="020B0604030504040204" pitchFamily="34" charset="0"/>
              </a:rPr>
              <a:t>A likeness to a particular</a:t>
            </a:r>
          </a:p>
          <a:p>
            <a:pPr algn="l"/>
            <a:r>
              <a:rPr lang="en-US" sz="1350" dirty="0">
                <a:latin typeface="Tahoma" panose="020B0604030504040204" pitchFamily="34" charset="0"/>
              </a:rPr>
              <a:t>character or nature…</a:t>
            </a:r>
            <a:endParaRPr lang="en-US" sz="1350" dirty="0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3D1E9A2-9E8F-DCBD-7550-3A9EAD2F7BAB}"/>
                  </a:ext>
                </a:extLst>
              </p14:cNvPr>
              <p14:cNvContentPartPr/>
              <p14:nvPr/>
            </p14:nvContentPartPr>
            <p14:xfrm>
              <a:off x="2206507" y="1055465"/>
              <a:ext cx="1183410" cy="69741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3D1E9A2-9E8F-DCBD-7550-3A9EAD2F7BA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8511" y="1037472"/>
                <a:ext cx="1219042" cy="733036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D7182ED4-82B5-E90A-0E23-7CDBF38D2B7C}"/>
              </a:ext>
            </a:extLst>
          </p:cNvPr>
          <p:cNvGrpSpPr/>
          <p:nvPr/>
        </p:nvGrpSpPr>
        <p:grpSpPr>
          <a:xfrm>
            <a:off x="2125777" y="1672145"/>
            <a:ext cx="1273590" cy="351540"/>
            <a:chOff x="2834369" y="1086527"/>
            <a:chExt cx="1698120" cy="46872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C568B64-AEF5-0F80-7665-7820C8E30E91}"/>
                    </a:ext>
                  </a:extLst>
                </p14:cNvPr>
                <p14:cNvContentPartPr/>
                <p14:nvPr/>
              </p14:nvContentPartPr>
              <p14:xfrm>
                <a:off x="2864969" y="1086527"/>
                <a:ext cx="1667520" cy="4658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C568B64-AEF5-0F80-7665-7820C8E30E9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847329" y="1068527"/>
                  <a:ext cx="1703160" cy="50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EDFCDE3-32BA-3067-96A3-B8C2C3E8BA85}"/>
                    </a:ext>
                  </a:extLst>
                </p14:cNvPr>
                <p14:cNvContentPartPr/>
                <p14:nvPr/>
              </p14:nvContentPartPr>
              <p14:xfrm>
                <a:off x="2834369" y="1271927"/>
                <a:ext cx="296640" cy="2833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EDFCDE3-32BA-3067-96A3-B8C2C3E8BA8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816729" y="1254287"/>
                  <a:ext cx="332280" cy="31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0C376E1-FA8D-31CE-3B5E-3ED4E8764C46}"/>
                  </a:ext>
                </a:extLst>
              </p14:cNvPr>
              <p14:cNvContentPartPr/>
              <p14:nvPr/>
            </p14:nvContentPartPr>
            <p14:xfrm>
              <a:off x="3430957" y="1103795"/>
              <a:ext cx="1331100" cy="61911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0C376E1-FA8D-31CE-3B5E-3ED4E8764C4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12955" y="1085798"/>
                <a:ext cx="1366745" cy="654745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7455C2A9-08D3-0743-6D45-2A9085B02F03}"/>
              </a:ext>
            </a:extLst>
          </p:cNvPr>
          <p:cNvGrpSpPr/>
          <p:nvPr/>
        </p:nvGrpSpPr>
        <p:grpSpPr>
          <a:xfrm>
            <a:off x="4094887" y="1562795"/>
            <a:ext cx="1977480" cy="170100"/>
            <a:chOff x="5459849" y="940727"/>
            <a:chExt cx="2636640" cy="22680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AF012E7-113B-6DB0-F5B9-5503D00069B8}"/>
                    </a:ext>
                  </a:extLst>
                </p14:cNvPr>
                <p14:cNvContentPartPr/>
                <p14:nvPr/>
              </p14:nvContentPartPr>
              <p14:xfrm>
                <a:off x="5459849" y="1019567"/>
                <a:ext cx="2514600" cy="1479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AF012E7-113B-6DB0-F5B9-5503D00069B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441849" y="1001927"/>
                  <a:ext cx="25502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31EEFE9-65A6-77C4-BE27-21128D50D573}"/>
                    </a:ext>
                  </a:extLst>
                </p14:cNvPr>
                <p14:cNvContentPartPr/>
                <p14:nvPr/>
              </p14:nvContentPartPr>
              <p14:xfrm>
                <a:off x="7631369" y="940727"/>
                <a:ext cx="465120" cy="2109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31EEFE9-65A6-77C4-BE27-21128D50D57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613729" y="922727"/>
                  <a:ext cx="500760" cy="246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8D11985-5F61-A3DF-A23C-611203CA1DD2}"/>
                  </a:ext>
                </a:extLst>
              </p14:cNvPr>
              <p14:cNvContentPartPr/>
              <p14:nvPr/>
            </p14:nvContentPartPr>
            <p14:xfrm>
              <a:off x="6539737" y="1890575"/>
              <a:ext cx="270" cy="27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8D11985-5F61-A3DF-A23C-611203CA1DD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526237" y="1877075"/>
                <a:ext cx="27000" cy="2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0271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5CC6C-6E63-B44F-1011-EC1D04AAF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Prototype early and often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79611-B7D2-C09C-F833-C1BD2D131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reduce uncertainties </a:t>
            </a:r>
            <a:endParaRPr lang="pl-PL" dirty="0"/>
          </a:p>
          <a:p>
            <a:r>
              <a:rPr lang="en-US" dirty="0"/>
              <a:t>increase feasibility </a:t>
            </a:r>
            <a:endParaRPr lang="pl-PL" dirty="0"/>
          </a:p>
          <a:p>
            <a:r>
              <a:rPr lang="en-US" dirty="0"/>
              <a:t>engage with users</a:t>
            </a:r>
          </a:p>
          <a:p>
            <a:r>
              <a:rPr lang="en-US" dirty="0"/>
              <a:t>essential part of new product development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0B4BC7F-5316-BEF9-7718-A6FB5478C6A6}"/>
                  </a:ext>
                </a:extLst>
              </p14:cNvPr>
              <p14:cNvContentPartPr/>
              <p14:nvPr/>
            </p14:nvContentPartPr>
            <p14:xfrm>
              <a:off x="2450573" y="1608173"/>
              <a:ext cx="2641410" cy="120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0B4BC7F-5316-BEF9-7718-A6FB5478C6A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78571" y="1464173"/>
                <a:ext cx="2785055" cy="40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828BC68-01AD-92B2-5C37-7CBDD9095D0E}"/>
                  </a:ext>
                </a:extLst>
              </p14:cNvPr>
              <p14:cNvContentPartPr/>
              <p14:nvPr/>
            </p14:nvContentPartPr>
            <p14:xfrm>
              <a:off x="2467313" y="1584953"/>
              <a:ext cx="2433510" cy="27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828BC68-01AD-92B2-5C37-7CBDD9095D0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95316" y="1476953"/>
                <a:ext cx="2577145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0503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D14DC-9F1E-8968-A97F-52B4B91C0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assumptions to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700BC-4E4C-E59D-E4DD-BA180A4620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0112" y="2226469"/>
            <a:ext cx="3217793" cy="326350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1800" dirty="0">
                <a:latin typeface="Tahoma" panose="020B0604030504040204" pitchFamily="34" charset="0"/>
              </a:rPr>
              <a:t>“Prototyping happens once you</a:t>
            </a:r>
            <a:r>
              <a:rPr lang="pl-PL" sz="1800" dirty="0">
                <a:latin typeface="Tahoma" panose="020B0604030504040204" pitchFamily="34" charset="0"/>
              </a:rPr>
              <a:t> </a:t>
            </a:r>
            <a:r>
              <a:rPr lang="en-US" sz="1800" dirty="0">
                <a:latin typeface="Tahoma" panose="020B0604030504040204" pitchFamily="34" charset="0"/>
              </a:rPr>
              <a:t>have got the design mostly</a:t>
            </a:r>
            <a:r>
              <a:rPr lang="pl-PL" sz="1800" dirty="0">
                <a:latin typeface="Tahoma" panose="020B0604030504040204" pitchFamily="34" charset="0"/>
              </a:rPr>
              <a:t> </a:t>
            </a:r>
            <a:r>
              <a:rPr lang="en-US" sz="1800" dirty="0">
                <a:latin typeface="Tahoma" panose="020B0604030504040204" pitchFamily="34" charset="0"/>
              </a:rPr>
              <a:t>figured out…”</a:t>
            </a:r>
            <a:endParaRPr lang="pl-PL" sz="1800" dirty="0">
              <a:latin typeface="Tahoma" panose="020B0604030504040204" pitchFamily="34" charset="0"/>
            </a:endParaRPr>
          </a:p>
          <a:p>
            <a:pPr algn="l"/>
            <a:endParaRPr lang="pl-PL" sz="1800" dirty="0">
              <a:latin typeface="Tahoma" panose="020B0604030504040204" pitchFamily="34" charset="0"/>
            </a:endParaRPr>
          </a:p>
          <a:p>
            <a:pPr algn="l"/>
            <a:endParaRPr lang="en-US" sz="1800" dirty="0">
              <a:latin typeface="Tahoma" panose="020B0604030504040204" pitchFamily="34" charset="0"/>
            </a:endParaRPr>
          </a:p>
          <a:p>
            <a:pPr algn="l"/>
            <a:r>
              <a:rPr lang="en-US" sz="1800" dirty="0">
                <a:latin typeface="Tahoma" panose="020B0604030504040204" pitchFamily="34" charset="0"/>
              </a:rPr>
              <a:t>“Prototypes should look and</a:t>
            </a:r>
            <a:r>
              <a:rPr lang="pl-PL" sz="1800" dirty="0">
                <a:latin typeface="Tahoma" panose="020B0604030504040204" pitchFamily="34" charset="0"/>
              </a:rPr>
              <a:t> </a:t>
            </a:r>
            <a:r>
              <a:rPr lang="en-US" sz="1800" dirty="0">
                <a:latin typeface="Tahoma" panose="020B0604030504040204" pitchFamily="34" charset="0"/>
              </a:rPr>
              <a:t>function like the final design…”</a:t>
            </a:r>
            <a:endParaRPr lang="pl-PL" sz="1800" dirty="0">
              <a:latin typeface="Tahoma" panose="020B0604030504040204" pitchFamily="34" charset="0"/>
            </a:endParaRPr>
          </a:p>
          <a:p>
            <a:pPr algn="l"/>
            <a:endParaRPr lang="pl-PL" sz="1800" dirty="0">
              <a:latin typeface="Tahoma" panose="020B0604030504040204" pitchFamily="34" charset="0"/>
            </a:endParaRPr>
          </a:p>
          <a:p>
            <a:pPr algn="l"/>
            <a:endParaRPr lang="en-US" sz="1800" dirty="0">
              <a:latin typeface="Tahoma" panose="020B0604030504040204" pitchFamily="34" charset="0"/>
            </a:endParaRPr>
          </a:p>
          <a:p>
            <a:pPr algn="l"/>
            <a:r>
              <a:rPr lang="en-US" sz="1800" dirty="0">
                <a:latin typeface="Tahoma" panose="020B0604030504040204" pitchFamily="34" charset="0"/>
              </a:rPr>
              <a:t>“Prototypes are always</a:t>
            </a:r>
            <a:r>
              <a:rPr lang="pl-PL" sz="1800" dirty="0">
                <a:latin typeface="Tahoma" panose="020B0604030504040204" pitchFamily="34" charset="0"/>
              </a:rPr>
              <a:t> </a:t>
            </a:r>
            <a:r>
              <a:rPr lang="en-US" sz="1800" dirty="0">
                <a:latin typeface="Tahoma" panose="020B0604030504040204" pitchFamily="34" charset="0"/>
              </a:rPr>
              <a:t>expressions of physical</a:t>
            </a:r>
            <a:r>
              <a:rPr lang="pl-PL" sz="1800" dirty="0">
                <a:latin typeface="Tahoma" panose="020B0604030504040204" pitchFamily="34" charset="0"/>
              </a:rPr>
              <a:t> </a:t>
            </a:r>
            <a:r>
              <a:rPr lang="en-US" sz="1800" dirty="0">
                <a:latin typeface="Tahoma" panose="020B0604030504040204" pitchFamily="34" charset="0"/>
              </a:rPr>
              <a:t>products…”</a:t>
            </a:r>
            <a:endParaRPr lang="en-US" sz="1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2CE3C0-2AF6-296A-A78C-272EB3A18A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26106" y="2226469"/>
            <a:ext cx="3886200" cy="326350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1800" dirty="0">
                <a:latin typeface="Tahoma" panose="020B0604030504040204" pitchFamily="34" charset="0"/>
              </a:rPr>
              <a:t>Prototyping can happen at any point in the</a:t>
            </a:r>
            <a:r>
              <a:rPr lang="pl-PL" sz="1800" dirty="0">
                <a:latin typeface="Tahoma" panose="020B0604030504040204" pitchFamily="34" charset="0"/>
              </a:rPr>
              <a:t> </a:t>
            </a:r>
            <a:r>
              <a:rPr lang="en-US" sz="1800" dirty="0">
                <a:latin typeface="Tahoma" panose="020B0604030504040204" pitchFamily="34" charset="0"/>
              </a:rPr>
              <a:t>design process.</a:t>
            </a:r>
            <a:r>
              <a:rPr lang="pl-PL" sz="1800" dirty="0">
                <a:latin typeface="Tahoma" panose="020B0604030504040204" pitchFamily="34" charset="0"/>
              </a:rPr>
              <a:t> </a:t>
            </a:r>
            <a:r>
              <a:rPr lang="en-US" sz="1800" dirty="0">
                <a:latin typeface="Tahoma" panose="020B0604030504040204" pitchFamily="34" charset="0"/>
              </a:rPr>
              <a:t>Better understanding earlier in the </a:t>
            </a:r>
            <a:r>
              <a:rPr lang="pl-PL" sz="1800" dirty="0" err="1">
                <a:latin typeface="Tahoma" panose="020B0604030504040204" pitchFamily="34" charset="0"/>
              </a:rPr>
              <a:t>process</a:t>
            </a:r>
            <a:r>
              <a:rPr lang="pl-PL" sz="1800" dirty="0">
                <a:latin typeface="Tahoma" panose="020B0604030504040204" pitchFamily="34" charset="0"/>
              </a:rPr>
              <a:t> </a:t>
            </a:r>
            <a:r>
              <a:rPr lang="en-US" sz="1800" dirty="0">
                <a:latin typeface="Tahoma" panose="020B0604030504040204" pitchFamily="34" charset="0"/>
              </a:rPr>
              <a:t>allows for more effective ideas</a:t>
            </a:r>
            <a:endParaRPr lang="pl-PL" sz="1800" dirty="0">
              <a:latin typeface="Tahoma" panose="020B0604030504040204" pitchFamily="34" charset="0"/>
            </a:endParaRPr>
          </a:p>
          <a:p>
            <a:pPr algn="l"/>
            <a:endParaRPr lang="pl-PL" sz="1800" dirty="0">
              <a:latin typeface="Tahoma" panose="020B0604030504040204" pitchFamily="34" charset="0"/>
            </a:endParaRPr>
          </a:p>
          <a:p>
            <a:pPr algn="l"/>
            <a:r>
              <a:rPr lang="en-US" sz="1800" dirty="0">
                <a:latin typeface="Tahoma" panose="020B0604030504040204" pitchFamily="34" charset="0"/>
              </a:rPr>
              <a:t>A prototype can be used to learn about any</a:t>
            </a:r>
            <a:r>
              <a:rPr lang="pl-PL" sz="1800" dirty="0">
                <a:latin typeface="Tahoma" panose="020B0604030504040204" pitchFamily="34" charset="0"/>
              </a:rPr>
              <a:t> </a:t>
            </a:r>
            <a:r>
              <a:rPr lang="en-US" sz="1800" dirty="0">
                <a:latin typeface="Tahoma" panose="020B0604030504040204" pitchFamily="34" charset="0"/>
              </a:rPr>
              <a:t>aspect of the design.</a:t>
            </a:r>
            <a:r>
              <a:rPr lang="pl-PL" sz="1800" dirty="0">
                <a:latin typeface="Tahoma" panose="020B0604030504040204" pitchFamily="34" charset="0"/>
              </a:rPr>
              <a:t> </a:t>
            </a:r>
            <a:r>
              <a:rPr lang="en-US" sz="1800" dirty="0">
                <a:latin typeface="Tahoma" panose="020B0604030504040204" pitchFamily="34" charset="0"/>
              </a:rPr>
              <a:t>It can be something that doesn’t even appear</a:t>
            </a:r>
            <a:r>
              <a:rPr lang="pl-PL" sz="1800" dirty="0">
                <a:latin typeface="Tahoma" panose="020B0604030504040204" pitchFamily="34" charset="0"/>
              </a:rPr>
              <a:t> </a:t>
            </a:r>
            <a:r>
              <a:rPr lang="en-US" sz="1800" dirty="0">
                <a:latin typeface="Tahoma" panose="020B0604030504040204" pitchFamily="34" charset="0"/>
              </a:rPr>
              <a:t>in the final design.</a:t>
            </a:r>
            <a:endParaRPr lang="pl-PL" sz="1800" dirty="0">
              <a:latin typeface="Tahoma" panose="020B0604030504040204" pitchFamily="34" charset="0"/>
            </a:endParaRPr>
          </a:p>
          <a:p>
            <a:pPr algn="l"/>
            <a:endParaRPr lang="pl-PL" sz="1350" dirty="0">
              <a:latin typeface="Tahoma" panose="020B0604030504040204" pitchFamily="34" charset="0"/>
            </a:endParaRPr>
          </a:p>
          <a:p>
            <a:pPr algn="l"/>
            <a:r>
              <a:rPr lang="en-US" sz="1950" dirty="0"/>
              <a:t>Any medium can be used to create a</a:t>
            </a:r>
            <a:r>
              <a:rPr lang="pl-PL" sz="1950" dirty="0"/>
              <a:t> </a:t>
            </a:r>
            <a:r>
              <a:rPr lang="en-US" sz="1950" dirty="0"/>
              <a:t>prototype.</a:t>
            </a:r>
            <a:r>
              <a:rPr lang="pl-PL" sz="1950" dirty="0"/>
              <a:t> </a:t>
            </a:r>
            <a:r>
              <a:rPr lang="en-US" sz="1950" dirty="0"/>
              <a:t>A prototype can be a tangible artefact of any</a:t>
            </a:r>
            <a:r>
              <a:rPr lang="pl-PL" sz="1950" dirty="0"/>
              <a:t> </a:t>
            </a:r>
            <a:r>
              <a:rPr lang="en-US" sz="1950" dirty="0"/>
              <a:t>kind.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F36F04B-0696-6E00-B5C3-DFC094F3DD6A}"/>
                  </a:ext>
                </a:extLst>
              </p14:cNvPr>
              <p14:cNvContentPartPr/>
              <p14:nvPr/>
            </p14:nvContentPartPr>
            <p14:xfrm>
              <a:off x="317317" y="2307980"/>
              <a:ext cx="21330" cy="36477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F36F04B-0696-6E00-B5C3-DFC094F3DD6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9542" y="2289993"/>
                <a:ext cx="56525" cy="400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ABC7BCA-6F88-F77F-1C2E-8CA3AEF1C288}"/>
                  </a:ext>
                </a:extLst>
              </p14:cNvPr>
              <p14:cNvContentPartPr/>
              <p14:nvPr/>
            </p14:nvContentPartPr>
            <p14:xfrm>
              <a:off x="338107" y="2835020"/>
              <a:ext cx="270" cy="27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ABC7BCA-6F88-F77F-1C2E-8CA3AEF1C28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4607" y="2821520"/>
                <a:ext cx="2700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579C00C-F3B5-BE64-EF51-E170F8A927F3}"/>
                  </a:ext>
                </a:extLst>
              </p14:cNvPr>
              <p14:cNvContentPartPr/>
              <p14:nvPr/>
            </p14:nvContentPartPr>
            <p14:xfrm>
              <a:off x="327577" y="3540530"/>
              <a:ext cx="20790" cy="2678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579C00C-F3B5-BE64-EF51-E170F8A927F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9340" y="3522530"/>
                <a:ext cx="56899" cy="3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488041E-76B4-4EEE-EF83-309777162372}"/>
                  </a:ext>
                </a:extLst>
              </p14:cNvPr>
              <p14:cNvContentPartPr/>
              <p14:nvPr/>
            </p14:nvContentPartPr>
            <p14:xfrm>
              <a:off x="278437" y="2318240"/>
              <a:ext cx="10260" cy="189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488041E-76B4-4EEE-EF83-30977716237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747" y="2302490"/>
                <a:ext cx="45286" cy="33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60B6465-3E25-BE6E-E97A-375E29777BAA}"/>
                  </a:ext>
                </a:extLst>
              </p14:cNvPr>
              <p14:cNvContentPartPr/>
              <p14:nvPr/>
            </p14:nvContentPartPr>
            <p14:xfrm>
              <a:off x="257917" y="2328500"/>
              <a:ext cx="60750" cy="3072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60B6465-3E25-BE6E-E97A-375E29777BA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39944" y="2310511"/>
                <a:ext cx="96337" cy="342879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4A747ECA-56DC-810E-6CD5-ACCCED22D577}"/>
              </a:ext>
            </a:extLst>
          </p:cNvPr>
          <p:cNvGrpSpPr/>
          <p:nvPr/>
        </p:nvGrpSpPr>
        <p:grpSpPr>
          <a:xfrm>
            <a:off x="267907" y="4594070"/>
            <a:ext cx="161730" cy="715230"/>
            <a:chOff x="357209" y="4982426"/>
            <a:chExt cx="215640" cy="95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5928D24-E284-0E60-DE0E-7C805D9DCC36}"/>
                    </a:ext>
                  </a:extLst>
                </p14:cNvPr>
                <p14:cNvContentPartPr/>
                <p14:nvPr/>
              </p14:nvContentPartPr>
              <p14:xfrm>
                <a:off x="437129" y="5007626"/>
                <a:ext cx="135720" cy="7009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5928D24-E284-0E60-DE0E-7C805D9DCC3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19489" y="4989626"/>
                  <a:ext cx="171360" cy="73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3293698-C849-815B-3D5D-2B63F37F5CDF}"/>
                    </a:ext>
                  </a:extLst>
                </p14:cNvPr>
                <p14:cNvContentPartPr/>
                <p14:nvPr/>
              </p14:nvContentPartPr>
              <p14:xfrm>
                <a:off x="410849" y="4982426"/>
                <a:ext cx="59040" cy="603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3293698-C849-815B-3D5D-2B63F37F5CD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93209" y="4964786"/>
                  <a:ext cx="94680" cy="63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55B0F47-4139-D8A5-3CEA-8E2C6F1A90B7}"/>
                    </a:ext>
                  </a:extLst>
                </p14:cNvPr>
                <p14:cNvContentPartPr/>
                <p14:nvPr/>
              </p14:nvContentPartPr>
              <p14:xfrm>
                <a:off x="357209" y="5859746"/>
                <a:ext cx="93960" cy="763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55B0F47-4139-D8A5-3CEA-8E2C6F1A90B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39209" y="5842106"/>
                  <a:ext cx="129600" cy="11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E958930-3845-6410-D5EB-C016F3C70192}"/>
              </a:ext>
            </a:extLst>
          </p:cNvPr>
          <p:cNvGrpSpPr/>
          <p:nvPr/>
        </p:nvGrpSpPr>
        <p:grpSpPr>
          <a:xfrm>
            <a:off x="337297" y="3520820"/>
            <a:ext cx="52650" cy="407700"/>
            <a:chOff x="449729" y="3551426"/>
            <a:chExt cx="70200" cy="54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24F03DF-1F94-BAA1-0C39-C7D228EF454A}"/>
                    </a:ext>
                  </a:extLst>
                </p14:cNvPr>
                <p14:cNvContentPartPr/>
                <p14:nvPr/>
              </p14:nvContentPartPr>
              <p14:xfrm>
                <a:off x="450809" y="3551426"/>
                <a:ext cx="69120" cy="388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24F03DF-1F94-BAA1-0C39-C7D228EF454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32809" y="3533426"/>
                  <a:ext cx="10476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C9A9D37-58DB-D2B2-CEEC-910E42E8A7B3}"/>
                    </a:ext>
                  </a:extLst>
                </p14:cNvPr>
                <p14:cNvContentPartPr/>
                <p14:nvPr/>
              </p14:nvContentPartPr>
              <p14:xfrm>
                <a:off x="450809" y="4094306"/>
                <a:ext cx="360" cy="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C9A9D37-58DB-D2B2-CEEC-910E42E8A7B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32809" y="407666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79E2DDB-7ABD-4DC4-E1AA-E56779F3E64A}"/>
                    </a:ext>
                  </a:extLst>
                </p14:cNvPr>
                <p14:cNvContentPartPr/>
                <p14:nvPr/>
              </p14:nvContentPartPr>
              <p14:xfrm>
                <a:off x="449729" y="4046786"/>
                <a:ext cx="27720" cy="482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79E2DDB-7ABD-4DC4-E1AA-E56779F3E64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31729" y="4028786"/>
                  <a:ext cx="63360" cy="83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64F4126-A78F-E05A-9BCB-D766B505DD59}"/>
                  </a:ext>
                </a:extLst>
              </p14:cNvPr>
              <p14:cNvContentPartPr/>
              <p14:nvPr/>
            </p14:nvContentPartPr>
            <p14:xfrm>
              <a:off x="308137" y="2797220"/>
              <a:ext cx="21870" cy="480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64F4126-A78F-E05A-9BCB-D766B505DD5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90211" y="2779287"/>
                <a:ext cx="57364" cy="83567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8C59D0DA-6C3F-E3F7-0435-19E51DC673DF}"/>
              </a:ext>
            </a:extLst>
          </p:cNvPr>
          <p:cNvGrpSpPr/>
          <p:nvPr/>
        </p:nvGrpSpPr>
        <p:grpSpPr>
          <a:xfrm>
            <a:off x="3617527" y="2348210"/>
            <a:ext cx="1335690" cy="253800"/>
            <a:chOff x="4823369" y="1987946"/>
            <a:chExt cx="1780920" cy="33840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D246313-421B-2966-59BE-2C950714AFBC}"/>
                    </a:ext>
                  </a:extLst>
                </p14:cNvPr>
                <p14:cNvContentPartPr/>
                <p14:nvPr/>
              </p14:nvContentPartPr>
              <p14:xfrm>
                <a:off x="4823369" y="2133026"/>
                <a:ext cx="1485000" cy="421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D246313-421B-2966-59BE-2C950714AFB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805729" y="2115026"/>
                  <a:ext cx="15206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D1B3BAE-7F10-E47B-A54D-BE15B70481CE}"/>
                    </a:ext>
                  </a:extLst>
                </p14:cNvPr>
                <p14:cNvContentPartPr/>
                <p14:nvPr/>
              </p14:nvContentPartPr>
              <p14:xfrm>
                <a:off x="6041969" y="1987946"/>
                <a:ext cx="562320" cy="3384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D1B3BAE-7F10-E47B-A54D-BE15B70481C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024329" y="1969946"/>
                  <a:ext cx="597960" cy="37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ED133BD-D52B-1F9B-C200-3A920E46D4AF}"/>
              </a:ext>
            </a:extLst>
          </p:cNvPr>
          <p:cNvGrpSpPr/>
          <p:nvPr/>
        </p:nvGrpSpPr>
        <p:grpSpPr>
          <a:xfrm>
            <a:off x="3696907" y="3629900"/>
            <a:ext cx="1332450" cy="278910"/>
            <a:chOff x="4929209" y="3696866"/>
            <a:chExt cx="1776600" cy="37188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79B192E-9195-AE07-83E0-8D2A3AAA3E5D}"/>
                    </a:ext>
                  </a:extLst>
                </p14:cNvPr>
                <p14:cNvContentPartPr/>
                <p14:nvPr/>
              </p14:nvContentPartPr>
              <p14:xfrm>
                <a:off x="4929209" y="3912866"/>
                <a:ext cx="1431720" cy="896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79B192E-9195-AE07-83E0-8D2A3AAA3E5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911569" y="3894866"/>
                  <a:ext cx="14673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58A8EB8-FD9C-9AAF-0BC3-1483C5FE3A64}"/>
                    </a:ext>
                  </a:extLst>
                </p14:cNvPr>
                <p14:cNvContentPartPr/>
                <p14:nvPr/>
              </p14:nvContentPartPr>
              <p14:xfrm>
                <a:off x="6256529" y="3696866"/>
                <a:ext cx="449280" cy="3718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58A8EB8-FD9C-9AAF-0BC3-1483C5FE3A6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238529" y="3679226"/>
                  <a:ext cx="484920" cy="40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236AA0F-6C25-CBC4-5AEE-B0C6CBF08779}"/>
              </a:ext>
            </a:extLst>
          </p:cNvPr>
          <p:cNvGrpSpPr/>
          <p:nvPr/>
        </p:nvGrpSpPr>
        <p:grpSpPr>
          <a:xfrm>
            <a:off x="3608077" y="4594070"/>
            <a:ext cx="1597860" cy="502470"/>
            <a:chOff x="4810769" y="4982426"/>
            <a:chExt cx="2130480" cy="6699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5F940D8-12F1-5991-4E3E-8D30C164A7C1}"/>
                    </a:ext>
                  </a:extLst>
                </p14:cNvPr>
                <p14:cNvContentPartPr/>
                <p14:nvPr/>
              </p14:nvContentPartPr>
              <p14:xfrm>
                <a:off x="4810769" y="5194466"/>
                <a:ext cx="1573920" cy="54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5F940D8-12F1-5991-4E3E-8D30C164A7C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792769" y="5176466"/>
                  <a:ext cx="16095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9CC2C95-4C55-21B2-CD97-CF0AAC081756}"/>
                    </a:ext>
                  </a:extLst>
                </p14:cNvPr>
                <p14:cNvContentPartPr/>
                <p14:nvPr/>
              </p14:nvContentPartPr>
              <p14:xfrm>
                <a:off x="6347969" y="4982426"/>
                <a:ext cx="593280" cy="6699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9CC2C95-4C55-21B2-CD97-CF0AAC08175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329969" y="4964786"/>
                  <a:ext cx="628920" cy="70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F62D80D-2D96-9BA5-B2D9-FCAC0823BF4C}"/>
              </a:ext>
            </a:extLst>
          </p:cNvPr>
          <p:cNvGrpSpPr/>
          <p:nvPr/>
        </p:nvGrpSpPr>
        <p:grpSpPr>
          <a:xfrm>
            <a:off x="5555857" y="3103130"/>
            <a:ext cx="2701620" cy="60480"/>
            <a:chOff x="7407809" y="2994506"/>
            <a:chExt cx="3602160" cy="8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B4863F4-2A2A-7FB5-4460-DF1DDD9DE711}"/>
                    </a:ext>
                  </a:extLst>
                </p14:cNvPr>
                <p14:cNvContentPartPr/>
                <p14:nvPr/>
              </p14:nvContentPartPr>
              <p14:xfrm>
                <a:off x="7407809" y="2994506"/>
                <a:ext cx="360" cy="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B4863F4-2A2A-7FB5-4460-DF1DDD9DE71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390169" y="297686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58044B9-CD10-9D71-64BC-828A7C1B0779}"/>
                    </a:ext>
                  </a:extLst>
                </p14:cNvPr>
                <p14:cNvContentPartPr/>
                <p14:nvPr/>
              </p14:nvContentPartPr>
              <p14:xfrm>
                <a:off x="7407809" y="2994506"/>
                <a:ext cx="3602160" cy="806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58044B9-CD10-9D71-64BC-828A7C1B077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390169" y="2976866"/>
                  <a:ext cx="3637800" cy="11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6EC252A4-9212-401D-7CD0-7A21BDE608CB}"/>
                  </a:ext>
                </a:extLst>
              </p14:cNvPr>
              <p14:cNvContentPartPr/>
              <p14:nvPr/>
            </p14:nvContentPartPr>
            <p14:xfrm>
              <a:off x="5515897" y="4305710"/>
              <a:ext cx="2654100" cy="3051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6EC252A4-9212-401D-7CD0-7A21BDE608C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497898" y="4287763"/>
                <a:ext cx="2689738" cy="660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BC392E5-8F8C-24C7-30C9-DEA064629203}"/>
                  </a:ext>
                </a:extLst>
              </p14:cNvPr>
              <p14:cNvContentPartPr/>
              <p14:nvPr/>
            </p14:nvContentPartPr>
            <p14:xfrm>
              <a:off x="5456227" y="5239370"/>
              <a:ext cx="2784780" cy="14985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BC392E5-8F8C-24C7-30C9-DEA06462920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438226" y="5221402"/>
                <a:ext cx="2820422" cy="18542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267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0663F-90EA-BE3E-70DE-BBD6E44EB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50" dirty="0">
                <a:latin typeface="Tahoma" panose="020B0604030504040204" pitchFamily="34" charset="0"/>
              </a:rPr>
              <a:t>Prototyping </a:t>
            </a:r>
            <a:r>
              <a:rPr lang="en-US" sz="2850" b="1" dirty="0">
                <a:latin typeface="Tahoma-Bold"/>
              </a:rPr>
              <a:t>PURPOSE</a:t>
            </a:r>
            <a:endParaRPr lang="en-US" sz="285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F1B9DF-B8C2-6B5F-FC02-3FFC50ED6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25266"/>
            <a:ext cx="9144000" cy="374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983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3FCCA-4061-5C65-2126-19ACC3F7D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3168098" cy="994172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Lo-fi Prototyping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71A24-6B84-7AC6-C062-6D1046049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>
                <a:latin typeface="Tahoma" panose="020B0604030504040204" pitchFamily="34" charset="0"/>
              </a:rPr>
              <a:t>Fidelity refers to how well resolved or complete a thing is; how</a:t>
            </a:r>
            <a:r>
              <a:rPr lang="pl-PL" sz="1800" dirty="0">
                <a:latin typeface="Tahoma" panose="020B0604030504040204" pitchFamily="34" charset="0"/>
              </a:rPr>
              <a:t> </a:t>
            </a:r>
            <a:r>
              <a:rPr lang="en-US" sz="1800" dirty="0">
                <a:latin typeface="Tahoma" panose="020B0604030504040204" pitchFamily="34" charset="0"/>
              </a:rPr>
              <a:t>faithful an expression is to its intent.</a:t>
            </a:r>
          </a:p>
          <a:p>
            <a:pPr marL="0" indent="0" algn="ctr">
              <a:buNone/>
            </a:pPr>
            <a:endParaRPr lang="pl-PL" sz="1800" b="1" dirty="0">
              <a:latin typeface="Tahoma-Bold"/>
            </a:endParaRPr>
          </a:p>
          <a:p>
            <a:pPr marL="0" indent="0" algn="ctr">
              <a:buNone/>
            </a:pPr>
            <a:r>
              <a:rPr lang="en-US" sz="1800" b="1" dirty="0">
                <a:latin typeface="Tahoma-Bold"/>
              </a:rPr>
              <a:t>Simply put, low fidelity means you are less concerned with</a:t>
            </a:r>
            <a:r>
              <a:rPr lang="pl-PL" sz="1800" b="1" dirty="0">
                <a:latin typeface="Tahoma-Bold"/>
              </a:rPr>
              <a:t> </a:t>
            </a:r>
            <a:r>
              <a:rPr lang="en-US" sz="1800" b="1" dirty="0">
                <a:latin typeface="Tahoma-Bold"/>
              </a:rPr>
              <a:t>giving an accurate representation of the finished design.</a:t>
            </a:r>
          </a:p>
          <a:p>
            <a:pPr marL="0" indent="0" algn="ctr">
              <a:buNone/>
            </a:pPr>
            <a:endParaRPr lang="pl-PL" sz="1800" b="1" dirty="0">
              <a:latin typeface="Tahoma-Bold"/>
            </a:endParaRPr>
          </a:p>
          <a:p>
            <a:pPr marL="0" indent="0" algn="ctr">
              <a:buNone/>
            </a:pPr>
            <a:r>
              <a:rPr lang="en-US" sz="1800" b="1" dirty="0">
                <a:latin typeface="Tahoma-Bold"/>
              </a:rPr>
              <a:t>What is more important is expressing a particular aspect of</a:t>
            </a:r>
            <a:r>
              <a:rPr lang="pl-PL" sz="1800" b="1" dirty="0">
                <a:latin typeface="Tahoma-Bold"/>
              </a:rPr>
              <a:t> </a:t>
            </a:r>
            <a:r>
              <a:rPr lang="en-US" sz="1800" b="1" dirty="0">
                <a:latin typeface="Tahoma-Bold"/>
              </a:rPr>
              <a:t>the design’s intention in a tangible and interactive way…</a:t>
            </a:r>
            <a:endParaRPr lang="en-US" sz="18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703F124-7E0B-1698-8963-D47D198F09A4}"/>
              </a:ext>
            </a:extLst>
          </p:cNvPr>
          <p:cNvGrpSpPr/>
          <p:nvPr/>
        </p:nvGrpSpPr>
        <p:grpSpPr>
          <a:xfrm>
            <a:off x="1093027" y="1790930"/>
            <a:ext cx="3598020" cy="261090"/>
            <a:chOff x="1457369" y="1244906"/>
            <a:chExt cx="4797360" cy="34812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A0A3417-FD01-CA30-C71F-0FCF8826C541}"/>
                    </a:ext>
                  </a:extLst>
                </p14:cNvPr>
                <p14:cNvContentPartPr/>
                <p14:nvPr/>
              </p14:nvContentPartPr>
              <p14:xfrm>
                <a:off x="1457369" y="1285226"/>
                <a:ext cx="5760" cy="2505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A0A3417-FD01-CA30-C71F-0FCF8826C54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448729" y="1276586"/>
                  <a:ext cx="2340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0784628-18A3-C290-B58D-142171049F25}"/>
                    </a:ext>
                  </a:extLst>
                </p14:cNvPr>
                <p14:cNvContentPartPr/>
                <p14:nvPr/>
              </p14:nvContentPartPr>
              <p14:xfrm>
                <a:off x="1471049" y="1244906"/>
                <a:ext cx="237240" cy="144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0784628-18A3-C290-B58D-142171049F2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462049" y="1236266"/>
                  <a:ext cx="2548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07AFC84-D05C-BC1E-6A77-07DD6FEB595D}"/>
                    </a:ext>
                  </a:extLst>
                </p14:cNvPr>
                <p14:cNvContentPartPr/>
                <p14:nvPr/>
              </p14:nvContentPartPr>
              <p14:xfrm>
                <a:off x="1457369" y="1286666"/>
                <a:ext cx="4797360" cy="306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07AFC84-D05C-BC1E-6A77-07DD6FEB595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448729" y="1278026"/>
                  <a:ext cx="4815000" cy="324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C5C965F-C453-0373-1FCA-1BB80F3FD754}"/>
              </a:ext>
            </a:extLst>
          </p:cNvPr>
          <p:cNvSpPr txBox="1"/>
          <p:nvPr/>
        </p:nvSpPr>
        <p:spPr>
          <a:xfrm>
            <a:off x="4691047" y="1581209"/>
            <a:ext cx="1480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/>
              <a:t>„</a:t>
            </a:r>
            <a:r>
              <a:rPr lang="pl-PL" i="1" dirty="0" err="1"/>
              <a:t>low</a:t>
            </a:r>
            <a:r>
              <a:rPr lang="pl-PL" i="1" dirty="0"/>
              <a:t> </a:t>
            </a:r>
            <a:r>
              <a:rPr lang="pl-PL" i="1" dirty="0" err="1"/>
              <a:t>fidelity</a:t>
            </a:r>
            <a:r>
              <a:rPr lang="pl-PL" i="1" dirty="0"/>
              <a:t>”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78100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E4F29-EF14-88AA-8E5E-288A8E007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dirty="0">
                <a:solidFill>
                  <a:srgbClr val="343541"/>
                </a:solidFill>
                <a:effectLst/>
                <a:latin typeface="Söhne"/>
              </a:rPr>
              <a:t>Being creative and having a good idea is not enough to succeed. </a:t>
            </a:r>
            <a:br>
              <a:rPr lang="pl-PL" b="1" i="0" dirty="0">
                <a:solidFill>
                  <a:srgbClr val="343541"/>
                </a:solidFill>
                <a:effectLst/>
                <a:latin typeface="Söhne"/>
              </a:rPr>
            </a:br>
            <a:br>
              <a:rPr lang="pl-PL" b="0" i="0" dirty="0">
                <a:solidFill>
                  <a:srgbClr val="343541"/>
                </a:solidFill>
                <a:effectLst/>
                <a:latin typeface="Söhne"/>
              </a:rPr>
            </a:br>
            <a:r>
              <a:rPr lang="en-US" b="0" i="0" dirty="0">
                <a:solidFill>
                  <a:srgbClr val="343541"/>
                </a:solidFill>
                <a:effectLst/>
                <a:latin typeface="Söhne"/>
              </a:rPr>
              <a:t>Do you are with the statement?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634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5EE4E5DA-77E6-F318-3E04-342E907C66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"/>
          <a:stretch/>
        </p:blipFill>
        <p:spPr>
          <a:xfrm>
            <a:off x="15" y="858211"/>
            <a:ext cx="9143985" cy="514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599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kanion, dolina, zewnętrzne, góra&#10;&#10;Opis wygenerowany automatycznie">
            <a:extLst>
              <a:ext uri="{FF2B5EF4-FFF2-40B4-BE49-F238E27FC236}">
                <a16:creationId xmlns:a16="http://schemas.microsoft.com/office/drawing/2014/main" id="{F33FF0AD-83CD-41D0-AE5F-F429D69446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7" b="7707"/>
          <a:stretch/>
        </p:blipFill>
        <p:spPr>
          <a:xfrm>
            <a:off x="-1" y="857257"/>
            <a:ext cx="9144000" cy="514349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409317F-E218-4330-B380-FB83B8FB0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599161"/>
            <a:ext cx="3153103" cy="100706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pl-PL" sz="3375" dirty="0" err="1">
                <a:cs typeface="Calibri Light"/>
              </a:rPr>
              <a:t>Invention</a:t>
            </a:r>
            <a:r>
              <a:rPr lang="pl-PL" sz="3375" dirty="0">
                <a:cs typeface="Calibri Light"/>
              </a:rPr>
              <a:t> vs </a:t>
            </a:r>
            <a:r>
              <a:rPr lang="pl-PL" sz="3375" dirty="0" err="1">
                <a:cs typeface="Calibri Light"/>
              </a:rPr>
              <a:t>Innovation</a:t>
            </a:r>
            <a:r>
              <a:rPr lang="pl-PL" sz="3375" dirty="0">
                <a:cs typeface="Calibri Light"/>
              </a:rPr>
              <a:t> </a:t>
            </a:r>
            <a:r>
              <a:rPr lang="pl-PL" sz="2700" dirty="0">
                <a:cs typeface="Calibri Light"/>
              </a:rPr>
              <a:t> </a:t>
            </a:r>
            <a:endParaRPr lang="pl-PL" sz="27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0C305AE-E8AD-4643-9BD1-DAF8B10DA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3450432"/>
            <a:ext cx="3153102" cy="2493169"/>
          </a:xfrm>
          <a:solidFill>
            <a:schemeClr val="bg1"/>
          </a:solidFill>
        </p:spPr>
        <p:txBody>
          <a:bodyPr vert="horz" lIns="68580" tIns="34290" rIns="68580" bIns="34290" rtlCol="0" anchor="ctr">
            <a:normAutofit/>
          </a:bodyPr>
          <a:lstStyle/>
          <a:p>
            <a:pPr marL="0" indent="0">
              <a:buNone/>
            </a:pPr>
            <a:r>
              <a:rPr lang="en-US" sz="1875" b="1" dirty="0">
                <a:solidFill>
                  <a:srgbClr val="222222"/>
                </a:solidFill>
                <a:latin typeface="Arial" panose="020B0604020202020204" pitchFamily="34" charset="0"/>
              </a:rPr>
              <a:t>The beaver told the rabbit as they stared at the Hoover Dam: No, I didn't build it myself, but it's based on an idea of mine</a:t>
            </a:r>
          </a:p>
          <a:p>
            <a:pPr marL="0" indent="0">
              <a:buNone/>
            </a:pPr>
            <a:r>
              <a:rPr lang="pl-PL" sz="1875" i="1" dirty="0">
                <a:cs typeface="Calibri" panose="020F0502020204030204"/>
              </a:rPr>
              <a:t>- </a:t>
            </a:r>
            <a:r>
              <a:rPr lang="en-US" sz="1875" i="1" dirty="0">
                <a:cs typeface="Calibri" panose="020F0502020204030204"/>
              </a:rPr>
              <a:t>widely ascribed to Charles H. Townes;</a:t>
            </a:r>
            <a:r>
              <a:rPr lang="pl-PL" sz="1875" i="1" dirty="0">
                <a:cs typeface="Calibri" panose="020F0502020204030204"/>
              </a:rPr>
              <a:t> </a:t>
            </a:r>
            <a:r>
              <a:rPr lang="pl-PL" sz="1875" i="1" dirty="0" err="1">
                <a:cs typeface="Calibri" panose="020F0502020204030204"/>
              </a:rPr>
              <a:t>inventor</a:t>
            </a:r>
            <a:r>
              <a:rPr lang="pl-PL" sz="1875" i="1" dirty="0">
                <a:cs typeface="Calibri" panose="020F0502020204030204"/>
              </a:rPr>
              <a:t> of a laser</a:t>
            </a:r>
          </a:p>
        </p:txBody>
      </p:sp>
    </p:spTree>
    <p:extLst>
      <p:ext uri="{BB962C8B-B14F-4D97-AF65-F5344CB8AC3E}">
        <p14:creationId xmlns:p14="http://schemas.microsoft.com/office/powerpoint/2010/main" val="31885441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2CB7D156-2902-4ACF-9197-3976512249CB}"/>
              </a:ext>
            </a:extLst>
          </p:cNvPr>
          <p:cNvSpPr txBox="1"/>
          <p:nvPr/>
        </p:nvSpPr>
        <p:spPr>
          <a:xfrm>
            <a:off x="219075" y="3681026"/>
            <a:ext cx="59817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300" b="1" dirty="0">
                <a:latin typeface="Calibri" panose="020F0502020204030204" pitchFamily="34" charset="0"/>
              </a:rPr>
              <a:t>Invention becomes innovation when it becomes accessible</a:t>
            </a:r>
            <a:endParaRPr lang="de-DE" sz="33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65484A6-BC06-4E08-A1DE-188A608304AE}"/>
              </a:ext>
            </a:extLst>
          </p:cNvPr>
          <p:cNvSpPr txBox="1"/>
          <p:nvPr/>
        </p:nvSpPr>
        <p:spPr>
          <a:xfrm>
            <a:off x="0" y="2207479"/>
            <a:ext cx="9144000" cy="992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5850" dirty="0">
                <a:solidFill>
                  <a:srgbClr val="000000"/>
                </a:solidFill>
                <a:latin typeface="OFLGoudyStMTT"/>
              </a:rPr>
              <a:t>a</a:t>
            </a:r>
            <a:r>
              <a:rPr lang="de-DE" sz="5850" dirty="0" err="1">
                <a:solidFill>
                  <a:srgbClr val="000000"/>
                </a:solidFill>
                <a:latin typeface="OFLGoudyStMTT"/>
              </a:rPr>
              <a:t>vailable</a:t>
            </a:r>
            <a:r>
              <a:rPr lang="pl-PL" sz="5850" dirty="0">
                <a:solidFill>
                  <a:srgbClr val="000000"/>
                </a:solidFill>
                <a:latin typeface="OFLGoudyStMTT"/>
              </a:rPr>
              <a:t>|</a:t>
            </a:r>
            <a:r>
              <a:rPr lang="de-DE" sz="5850" dirty="0" err="1">
                <a:solidFill>
                  <a:srgbClr val="000000"/>
                </a:solidFill>
                <a:latin typeface="OFLGoudyStMTT"/>
              </a:rPr>
              <a:t>affordable</a:t>
            </a:r>
            <a:r>
              <a:rPr lang="pl-PL" sz="5850" dirty="0">
                <a:solidFill>
                  <a:srgbClr val="000000"/>
                </a:solidFill>
                <a:latin typeface="OFLGoudyStMTT"/>
              </a:rPr>
              <a:t>|</a:t>
            </a:r>
            <a:r>
              <a:rPr lang="de-DE" sz="5850" dirty="0">
                <a:solidFill>
                  <a:srgbClr val="000000"/>
                </a:solidFill>
                <a:latin typeface="OFLGoudyStMTT"/>
              </a:rPr>
              <a:t> reliable</a:t>
            </a:r>
            <a:endParaRPr lang="de-DE" sz="5850" dirty="0"/>
          </a:p>
        </p:txBody>
      </p:sp>
    </p:spTree>
    <p:extLst>
      <p:ext uri="{BB962C8B-B14F-4D97-AF65-F5344CB8AC3E}">
        <p14:creationId xmlns:p14="http://schemas.microsoft.com/office/powerpoint/2010/main" val="30933824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10646E6-A0BF-ABAB-D1AE-71E0CC660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4394"/>
            <a:ext cx="9144000" cy="512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4513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F16DBFA9-8E6A-4A59-88DE-7C012D135F22}"/>
              </a:ext>
            </a:extLst>
          </p:cNvPr>
          <p:cNvSpPr txBox="1"/>
          <p:nvPr/>
        </p:nvSpPr>
        <p:spPr>
          <a:xfrm>
            <a:off x="5448300" y="2305050"/>
            <a:ext cx="350520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Did Thomas Edison invent the lightbulb?</a:t>
            </a:r>
            <a:endParaRPr lang="de-DE" sz="3300" dirty="0"/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578D55FD-5425-46EF-912E-43256B9BB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36900"/>
            <a:ext cx="5229524" cy="294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619F718D-F5E2-4667-AB54-169EC13790F7}"/>
              </a:ext>
            </a:extLst>
          </p:cNvPr>
          <p:cNvSpPr txBox="1"/>
          <p:nvPr/>
        </p:nvSpPr>
        <p:spPr>
          <a:xfrm>
            <a:off x="0" y="4785044"/>
            <a:ext cx="4662488" cy="2192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25" dirty="0">
                <a:solidFill>
                  <a:schemeClr val="bg1">
                    <a:lumMod val="50000"/>
                  </a:schemeClr>
                </a:solidFill>
              </a:rPr>
              <a:t>https://gohighbrow.com/light-bulb/</a:t>
            </a:r>
          </a:p>
        </p:txBody>
      </p:sp>
    </p:spTree>
    <p:extLst>
      <p:ext uri="{BB962C8B-B14F-4D97-AF65-F5344CB8AC3E}">
        <p14:creationId xmlns:p14="http://schemas.microsoft.com/office/powerpoint/2010/main" val="20104680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04D0F1A0-E1E8-4D81-96B0-BB9B730EB65F}"/>
              </a:ext>
            </a:extLst>
          </p:cNvPr>
          <p:cNvSpPr txBox="1"/>
          <p:nvPr/>
        </p:nvSpPr>
        <p:spPr>
          <a:xfrm>
            <a:off x="1390650" y="1836866"/>
            <a:ext cx="6362700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300" dirty="0"/>
              <a:t>Around the same time, 21 individuals, independently, in different parts of the world, made a similar discovery and developed the light bulb.</a:t>
            </a:r>
            <a:endParaRPr lang="de-DE" sz="3300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7F77B0DF-7B0F-45D0-8CAC-41D887F5FF90}"/>
              </a:ext>
            </a:extLst>
          </p:cNvPr>
          <p:cNvSpPr txBox="1"/>
          <p:nvPr/>
        </p:nvSpPr>
        <p:spPr>
          <a:xfrm>
            <a:off x="3667125" y="5677585"/>
            <a:ext cx="5476875" cy="2192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25" dirty="0"/>
              <a:t>Ridley, Matt. </a:t>
            </a:r>
            <a:r>
              <a:rPr lang="en-US" sz="825" i="1" dirty="0"/>
              <a:t>How Innovation Works: And Why It Flourishes in Freedom</a:t>
            </a:r>
            <a:r>
              <a:rPr lang="en-US" sz="825" dirty="0"/>
              <a:t>. Place of publication not identified: Harper, 2020.</a:t>
            </a:r>
          </a:p>
        </p:txBody>
      </p:sp>
    </p:spTree>
    <p:extLst>
      <p:ext uri="{BB962C8B-B14F-4D97-AF65-F5344CB8AC3E}">
        <p14:creationId xmlns:p14="http://schemas.microsoft.com/office/powerpoint/2010/main" val="2963620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2CB7D156-2902-4ACF-9197-3976512249CB}"/>
              </a:ext>
            </a:extLst>
          </p:cNvPr>
          <p:cNvSpPr txBox="1"/>
          <p:nvPr/>
        </p:nvSpPr>
        <p:spPr>
          <a:xfrm>
            <a:off x="219075" y="3681026"/>
            <a:ext cx="59817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300" b="1" dirty="0">
                <a:latin typeface="Calibri" panose="020F0502020204030204" pitchFamily="34" charset="0"/>
              </a:rPr>
              <a:t>Invention becomes innovation when it becomes accessible</a:t>
            </a:r>
            <a:endParaRPr lang="de-DE" sz="33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65484A6-BC06-4E08-A1DE-188A608304AE}"/>
              </a:ext>
            </a:extLst>
          </p:cNvPr>
          <p:cNvSpPr txBox="1"/>
          <p:nvPr/>
        </p:nvSpPr>
        <p:spPr>
          <a:xfrm>
            <a:off x="0" y="2207479"/>
            <a:ext cx="9144000" cy="992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5850" dirty="0">
                <a:solidFill>
                  <a:srgbClr val="000000"/>
                </a:solidFill>
                <a:latin typeface="OFLGoudyStMTT"/>
              </a:rPr>
              <a:t>a</a:t>
            </a:r>
            <a:r>
              <a:rPr lang="de-DE" sz="5850" dirty="0" err="1">
                <a:solidFill>
                  <a:srgbClr val="000000"/>
                </a:solidFill>
                <a:latin typeface="OFLGoudyStMTT"/>
              </a:rPr>
              <a:t>vailable</a:t>
            </a:r>
            <a:r>
              <a:rPr lang="pl-PL" sz="5850" dirty="0">
                <a:solidFill>
                  <a:srgbClr val="000000"/>
                </a:solidFill>
                <a:latin typeface="OFLGoudyStMTT"/>
              </a:rPr>
              <a:t>|</a:t>
            </a:r>
            <a:r>
              <a:rPr lang="de-DE" sz="5850" dirty="0" err="1">
                <a:solidFill>
                  <a:srgbClr val="000000"/>
                </a:solidFill>
                <a:latin typeface="OFLGoudyStMTT"/>
              </a:rPr>
              <a:t>affordable</a:t>
            </a:r>
            <a:r>
              <a:rPr lang="pl-PL" sz="5850" dirty="0">
                <a:solidFill>
                  <a:srgbClr val="000000"/>
                </a:solidFill>
                <a:latin typeface="OFLGoudyStMTT"/>
              </a:rPr>
              <a:t>|</a:t>
            </a:r>
            <a:r>
              <a:rPr lang="de-DE" sz="5850" dirty="0">
                <a:solidFill>
                  <a:srgbClr val="000000"/>
                </a:solidFill>
                <a:latin typeface="OFLGoudyStMTT"/>
              </a:rPr>
              <a:t> reliable</a:t>
            </a:r>
            <a:endParaRPr lang="de-DE" sz="5850" dirty="0"/>
          </a:p>
        </p:txBody>
      </p:sp>
    </p:spTree>
    <p:extLst>
      <p:ext uri="{BB962C8B-B14F-4D97-AF65-F5344CB8AC3E}">
        <p14:creationId xmlns:p14="http://schemas.microsoft.com/office/powerpoint/2010/main" val="40798185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9A6BA-186E-7FC6-0E5D-3DEFA4C92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702289"/>
            <a:ext cx="7886700" cy="2749311"/>
          </a:xfrm>
        </p:spPr>
        <p:txBody>
          <a:bodyPr>
            <a:normAutofit fontScale="90000"/>
          </a:bodyPr>
          <a:lstStyle/>
          <a:p>
            <a:r>
              <a:rPr lang="en-US"/>
              <a:t>search </a:t>
            </a:r>
            <a:r>
              <a:rPr lang="en-US" dirty="0"/>
              <a:t>for "examples of social innovations." Take a look at the image search results. </a:t>
            </a:r>
            <a:br>
              <a:rPr lang="pl-PL" dirty="0"/>
            </a:br>
            <a:br>
              <a:rPr lang="pl-PL" dirty="0"/>
            </a:br>
            <a:r>
              <a:rPr lang="en-US" dirty="0"/>
              <a:t>What can you observe regarding the colors and overall atmosphere?</a:t>
            </a:r>
          </a:p>
        </p:txBody>
      </p:sp>
    </p:spTree>
    <p:extLst>
      <p:ext uri="{BB962C8B-B14F-4D97-AF65-F5344CB8AC3E}">
        <p14:creationId xmlns:p14="http://schemas.microsoft.com/office/powerpoint/2010/main" val="40522727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CE70DA-D15F-31CF-B425-C5431A351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32" y="949991"/>
            <a:ext cx="8982537" cy="495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6294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76BEC41-F27F-46B8-AB8A-B24B1A310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898" y="857250"/>
            <a:ext cx="69842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0968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CE66E-213A-493B-AFEE-D66D4F72D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837" y="1078332"/>
            <a:ext cx="7886700" cy="112740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961213F-653D-4C3D-81ED-DA174AC844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20"/>
          <a:stretch/>
        </p:blipFill>
        <p:spPr bwMode="auto">
          <a:xfrm>
            <a:off x="1079898" y="2082443"/>
            <a:ext cx="6984206" cy="391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5A07DA8-0D5C-4EDF-B6CA-3D9EC739DEF2}"/>
              </a:ext>
            </a:extLst>
          </p:cNvPr>
          <p:cNvSpPr/>
          <p:nvPr/>
        </p:nvSpPr>
        <p:spPr>
          <a:xfrm>
            <a:off x="1990210" y="2529369"/>
            <a:ext cx="2527443" cy="10325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DBC870-53BA-4E36-A60F-6D436992137E}"/>
              </a:ext>
            </a:extLst>
          </p:cNvPr>
          <p:cNvSpPr/>
          <p:nvPr/>
        </p:nvSpPr>
        <p:spPr>
          <a:xfrm>
            <a:off x="5163641" y="2529369"/>
            <a:ext cx="2527443" cy="10325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A63B38-3DD3-4ECC-BBFC-DC0042181E0E}"/>
              </a:ext>
            </a:extLst>
          </p:cNvPr>
          <p:cNvSpPr/>
          <p:nvPr/>
        </p:nvSpPr>
        <p:spPr>
          <a:xfrm>
            <a:off x="1990210" y="4135991"/>
            <a:ext cx="2527443" cy="10325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70D182-C3FD-47A9-890C-C7B02C9943CC}"/>
              </a:ext>
            </a:extLst>
          </p:cNvPr>
          <p:cNvSpPr/>
          <p:nvPr/>
        </p:nvSpPr>
        <p:spPr>
          <a:xfrm>
            <a:off x="5163641" y="4135991"/>
            <a:ext cx="2527443" cy="10325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94579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126251BA-9E41-F710-1D1D-1784EC801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946593"/>
            <a:ext cx="8178800" cy="296481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2778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873C0A-FFA1-408B-A662-5CD7B8BE5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Theranos</a:t>
            </a:r>
            <a:r>
              <a:rPr lang="en-US" dirty="0"/>
              <a:t> - a revolutionary way to test blood</a:t>
            </a:r>
            <a:endParaRPr lang="de-DE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D2DF83-6917-45A4-ABF8-03321DB17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0" y="2554129"/>
            <a:ext cx="3303270" cy="3263504"/>
          </a:xfrm>
        </p:spPr>
        <p:txBody>
          <a:bodyPr>
            <a:normAutofit fontScale="92500" lnSpcReduction="10000"/>
          </a:bodyPr>
          <a:lstStyle/>
          <a:p>
            <a:r>
              <a:rPr lang="en-US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128 different tests in 15 minutes, </a:t>
            </a:r>
            <a:endParaRPr lang="pl-PL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r>
              <a:rPr lang="en-US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based on a single finger prick</a:t>
            </a:r>
            <a:endParaRPr lang="pl-PL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r>
              <a:rPr lang="en-US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Value of the company $9 billion </a:t>
            </a:r>
            <a:endParaRPr lang="pl-PL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r>
              <a:rPr lang="en-US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Raised $400 million from investors</a:t>
            </a:r>
            <a:endParaRPr lang="de-DE" dirty="0"/>
          </a:p>
        </p:txBody>
      </p:sp>
      <p:pic>
        <p:nvPicPr>
          <p:cNvPr id="2050" name="Picture 2" descr="Elizabeth Holmes begins marketing her Theranos devices: Part 2 Video - ABC  News">
            <a:extLst>
              <a:ext uri="{FF2B5EF4-FFF2-40B4-BE49-F238E27FC236}">
                <a16:creationId xmlns:a16="http://schemas.microsoft.com/office/drawing/2014/main" id="{89CB23AF-EA1B-436C-B29F-EF7D1CA92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160" y="2554129"/>
            <a:ext cx="5450840" cy="306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8566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E7F7CB-7D1D-4318-A414-7A38A2ABA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13B5773B-DD32-45C2-97DF-DC5E4744D8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3377" y="1131094"/>
            <a:ext cx="6263743" cy="3980024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1CDAC338-3BA9-4D27-AFAE-DE9C1E43E8A8}"/>
              </a:ext>
            </a:extLst>
          </p:cNvPr>
          <p:cNvSpPr txBox="1"/>
          <p:nvPr/>
        </p:nvSpPr>
        <p:spPr>
          <a:xfrm>
            <a:off x="3512820" y="5378380"/>
            <a:ext cx="457200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350" dirty="0"/>
              <a:t>https://www.youtube.com/watch?v=UiNFXcI9Rb8</a:t>
            </a:r>
          </a:p>
        </p:txBody>
      </p:sp>
    </p:spTree>
    <p:extLst>
      <p:ext uri="{BB962C8B-B14F-4D97-AF65-F5344CB8AC3E}">
        <p14:creationId xmlns:p14="http://schemas.microsoft.com/office/powerpoint/2010/main" val="18331850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554942-8693-463F-8EBC-D6064551A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 descr="Zła krew | Wydawnictwo Marginesy">
            <a:extLst>
              <a:ext uri="{FF2B5EF4-FFF2-40B4-BE49-F238E27FC236}">
                <a16:creationId xmlns:a16="http://schemas.microsoft.com/office/drawing/2014/main" id="{4DDF20AF-E120-49E0-B856-310DC8F9DA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33" y="1075849"/>
            <a:ext cx="3438334" cy="326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E71D60AC-7549-4FA5-9EE9-E4C7A90C3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2766" y="1232070"/>
            <a:ext cx="5108495" cy="325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3185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446562-3802-4527-9B07-BCB7E2743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E869ACF6-2648-4120-9EE0-D7FC6BC3B8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1080" y="1190149"/>
            <a:ext cx="6593127" cy="4307681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1DBADCA0-41F5-4E31-9E9A-97227C337B78}"/>
              </a:ext>
            </a:extLst>
          </p:cNvPr>
          <p:cNvSpPr txBox="1"/>
          <p:nvPr/>
        </p:nvSpPr>
        <p:spPr>
          <a:xfrm>
            <a:off x="2857500" y="5645080"/>
            <a:ext cx="457200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350" dirty="0"/>
              <a:t>https://www.youtube.com/watch?v=wtDaP18OGfw</a:t>
            </a:r>
          </a:p>
        </p:txBody>
      </p:sp>
    </p:spTree>
    <p:extLst>
      <p:ext uri="{BB962C8B-B14F-4D97-AF65-F5344CB8AC3E}">
        <p14:creationId xmlns:p14="http://schemas.microsoft.com/office/powerpoint/2010/main" val="854538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FC2D33-8F87-B742-9DEA-0C3F5480A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6306"/>
            <a:ext cx="6182043" cy="33386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CF5411-0B68-A8C7-03B6-1AD1059C29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71" y="1326728"/>
            <a:ext cx="6010584" cy="43198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844F15-4B34-F23F-7C3F-EA8B426E3E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467" y="1845200"/>
            <a:ext cx="6505910" cy="35434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B6ABB3-2E7D-3765-B50E-E04B2B08EB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567" y="1952194"/>
            <a:ext cx="6563063" cy="27909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B4CF14-EA45-4DD6-3844-29E544D2A6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5759" y="2436782"/>
            <a:ext cx="5129476" cy="33386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D16EEA1-2A5D-ED81-2C94-48B5A37A7A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21722" y="2734584"/>
            <a:ext cx="6358265" cy="32386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C8BD30F-B758-F643-5AEC-DA96F885CAB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190" y="2451034"/>
            <a:ext cx="5172341" cy="367683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00E9EED-5B4C-F3CD-6CC9-E7ECBD3B3E3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61963" y="2019228"/>
            <a:ext cx="5820074" cy="281954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53E1D68-80C9-4218-032B-8BDE643745E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78937" y="2878893"/>
            <a:ext cx="5372376" cy="255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5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84E354-AA8D-4A5D-80FB-71F28F2D7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5626693" cy="14490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ED2216-6D1A-467B-87AF-32814667D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" y="2599948"/>
            <a:ext cx="9144000" cy="315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033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3CA5B0-4DA5-4135-A804-E8564A6A4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3519"/>
            <a:ext cx="9144000" cy="37309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161479-6C47-4294-80B3-385A1FEA6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13" y="902392"/>
            <a:ext cx="3572374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878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83FD72-A6F6-407F-9B8B-46BBECBEB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2" y="1506252"/>
            <a:ext cx="4070073" cy="13634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0A9F29-ECE3-7C26-6480-E8D064A05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1" y="4045972"/>
            <a:ext cx="4070073" cy="11396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E8F9375-1B38-AD48-8454-938B33D28F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1026" y="2403042"/>
            <a:ext cx="4070073" cy="194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555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DAE71F-C01D-47F2-9DF5-8DE3AB0C4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16" y="857250"/>
            <a:ext cx="814216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261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hases of the Design Thinking process, with emphasis on the beginning.... |  Download Scientific Diagram">
            <a:extLst>
              <a:ext uri="{FF2B5EF4-FFF2-40B4-BE49-F238E27FC236}">
                <a16:creationId xmlns:a16="http://schemas.microsoft.com/office/drawing/2014/main" id="{08B70584-5762-BD4A-6672-7308BDCBC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9162"/>
            <a:ext cx="9250680" cy="524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50096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865</Words>
  <Application>Microsoft Office PowerPoint</Application>
  <PresentationFormat>On-screen Show (4:3)</PresentationFormat>
  <Paragraphs>98</Paragraphs>
  <Slides>33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Arial</vt:lpstr>
      <vt:lpstr>Calibri</vt:lpstr>
      <vt:lpstr>Calibri Light</vt:lpstr>
      <vt:lpstr>Lava Std</vt:lpstr>
      <vt:lpstr>OFLGoudyStMTT</vt:lpstr>
      <vt:lpstr>Söhne</vt:lpstr>
      <vt:lpstr>Tahoma</vt:lpstr>
      <vt:lpstr>Tahoma-Bold</vt:lpstr>
      <vt:lpstr>Motyw pakietu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Prototype early and often</vt:lpstr>
      <vt:lpstr>Some assumptions to challenge</vt:lpstr>
      <vt:lpstr>Prototyping PURPOSE</vt:lpstr>
      <vt:lpstr>Lo-fi Prototyping</vt:lpstr>
      <vt:lpstr>Being creative and having a good idea is not enough to succeed.   Do you are with the statement? </vt:lpstr>
      <vt:lpstr>Invention vs Innovation 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search for "examples of social innovations." Take a look at the image search results.   What can you observe regarding the colors and overall atmosphere?</vt:lpstr>
      <vt:lpstr>PowerPoint Presentation</vt:lpstr>
      <vt:lpstr>PowerPoint Presentation</vt:lpstr>
      <vt:lpstr>PowerPoint Presentation</vt:lpstr>
      <vt:lpstr>Theranos - a revolutionary way to test blood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Pawel Krzyworzeka</dc:creator>
  <cp:lastModifiedBy>Administrator</cp:lastModifiedBy>
  <cp:revision>4</cp:revision>
  <dcterms:created xsi:type="dcterms:W3CDTF">2019-10-07T09:36:02Z</dcterms:created>
  <dcterms:modified xsi:type="dcterms:W3CDTF">2023-09-14T02:10:03Z</dcterms:modified>
</cp:coreProperties>
</file>